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48"/>
  </p:notesMasterIdLst>
  <p:sldIdLst>
    <p:sldId id="3743" r:id="rId5"/>
    <p:sldId id="5015" r:id="rId6"/>
    <p:sldId id="5017" r:id="rId7"/>
    <p:sldId id="9946" r:id="rId8"/>
    <p:sldId id="9947" r:id="rId9"/>
    <p:sldId id="9948" r:id="rId10"/>
    <p:sldId id="9949" r:id="rId11"/>
    <p:sldId id="5018" r:id="rId12"/>
    <p:sldId id="9944" r:id="rId13"/>
    <p:sldId id="9950" r:id="rId14"/>
    <p:sldId id="5022" r:id="rId15"/>
    <p:sldId id="5024" r:id="rId16"/>
    <p:sldId id="3737" r:id="rId17"/>
    <p:sldId id="3763" r:id="rId18"/>
    <p:sldId id="3764" r:id="rId19"/>
    <p:sldId id="3614" r:id="rId20"/>
    <p:sldId id="439" r:id="rId21"/>
    <p:sldId id="3758" r:id="rId22"/>
    <p:sldId id="3761" r:id="rId23"/>
    <p:sldId id="3768" r:id="rId24"/>
    <p:sldId id="3769" r:id="rId25"/>
    <p:sldId id="3719" r:id="rId26"/>
    <p:sldId id="3720" r:id="rId27"/>
    <p:sldId id="3759" r:id="rId28"/>
    <p:sldId id="3616" r:id="rId29"/>
    <p:sldId id="3618" r:id="rId30"/>
    <p:sldId id="3619" r:id="rId31"/>
    <p:sldId id="3620" r:id="rId32"/>
    <p:sldId id="3760" r:id="rId33"/>
    <p:sldId id="3746" r:id="rId34"/>
    <p:sldId id="1293" r:id="rId35"/>
    <p:sldId id="1290" r:id="rId36"/>
    <p:sldId id="1287" r:id="rId37"/>
    <p:sldId id="1289" r:id="rId38"/>
    <p:sldId id="3742" r:id="rId39"/>
    <p:sldId id="3765" r:id="rId40"/>
    <p:sldId id="3767" r:id="rId41"/>
    <p:sldId id="3751" r:id="rId42"/>
    <p:sldId id="3766" r:id="rId43"/>
    <p:sldId id="3735" r:id="rId44"/>
    <p:sldId id="3752" r:id="rId45"/>
    <p:sldId id="3741" r:id="rId46"/>
    <p:sldId id="362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s" id="{9399B7C8-2ECC-42B5-BF45-DC1F883801F0}">
          <p14:sldIdLst>
            <p14:sldId id="3743"/>
          </p14:sldIdLst>
        </p14:section>
        <p14:section name="DevOps at Microsoft" id="{51D979ED-E3E3-448F-874C-7C9D6BC88305}">
          <p14:sldIdLst>
            <p14:sldId id="5015"/>
          </p14:sldIdLst>
        </p14:section>
        <p14:section name="Some Tips" id="{2D169532-7BA7-441F-801D-1AE24E979FE4}">
          <p14:sldIdLst>
            <p14:sldId id="5017"/>
            <p14:sldId id="9946"/>
            <p14:sldId id="9947"/>
            <p14:sldId id="9948"/>
            <p14:sldId id="9949"/>
            <p14:sldId id="5018"/>
            <p14:sldId id="9944"/>
            <p14:sldId id="9950"/>
            <p14:sldId id="5022"/>
            <p14:sldId id="5024"/>
          </p14:sldIdLst>
        </p14:section>
        <p14:section name="The Deep Dive" id="{5487D345-4020-40BB-AC9F-EE428B03555E}">
          <p14:sldIdLst/>
        </p14:section>
        <p14:section name="WalkIn" id="{0F194CA5-335B-4DD0-9814-D3878D9551B5}">
          <p14:sldIdLst/>
        </p14:section>
        <p14:section name="Intro" id="{2CC52222-EEFB-42B6-90E5-8E2490915D26}">
          <p14:sldIdLst>
            <p14:sldId id="3737"/>
            <p14:sldId id="3763"/>
            <p14:sldId id="3764"/>
            <p14:sldId id="3614"/>
            <p14:sldId id="439"/>
            <p14:sldId id="3758"/>
            <p14:sldId id="3761"/>
            <p14:sldId id="3768"/>
            <p14:sldId id="3769"/>
            <p14:sldId id="3719"/>
            <p14:sldId id="3720"/>
            <p14:sldId id="3759"/>
            <p14:sldId id="3616"/>
            <p14:sldId id="3618"/>
            <p14:sldId id="3619"/>
            <p14:sldId id="3620"/>
            <p14:sldId id="3760"/>
            <p14:sldId id="3746"/>
            <p14:sldId id="1293"/>
            <p14:sldId id="1290"/>
            <p14:sldId id="1287"/>
            <p14:sldId id="1289"/>
            <p14:sldId id="3742"/>
            <p14:sldId id="3765"/>
            <p14:sldId id="3767"/>
            <p14:sldId id="3751"/>
            <p14:sldId id="3766"/>
            <p14:sldId id="3735"/>
            <p14:sldId id="3752"/>
            <p14:sldId id="3741"/>
          </p14:sldIdLst>
        </p14:section>
        <p14:section name="The Demos" id="{2304A611-EF16-4B96-925B-E525BC3DD462}">
          <p14:sldIdLst>
            <p14:sldId id="3626"/>
          </p14:sldIdLst>
        </p14:section>
        <p14:section name="Resources" id="{70880312-720E-4407-89FB-6858A2EF484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95AC68-59D4-4489-A78A-B5F2B93E1FCF}" v="3" dt="2020-04-25T11:35:48.6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40" y="16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a Oladapo" userId="4aa5091a-505a-4c1c-b07f-1127b5ff8969" providerId="ADAL" clId="{186A71D0-8CE7-433D-AF09-DE5D9C0866B7}"/>
    <pc:docChg chg="undo custSel addSld delSld modSld sldOrd delMainMaster addSection modSection">
      <pc:chgData name="Dara Oladapo" userId="4aa5091a-505a-4c1c-b07f-1127b5ff8969" providerId="ADAL" clId="{186A71D0-8CE7-433D-AF09-DE5D9C0866B7}" dt="2019-12-06T15:07:48.100" v="176" actId="20577"/>
      <pc:docMkLst>
        <pc:docMk/>
      </pc:docMkLst>
      <pc:sldChg chg="del">
        <pc:chgData name="Dara Oladapo" userId="4aa5091a-505a-4c1c-b07f-1127b5ff8969" providerId="ADAL" clId="{186A71D0-8CE7-433D-AF09-DE5D9C0866B7}" dt="2019-12-06T15:01:18.032" v="44" actId="47"/>
        <pc:sldMkLst>
          <pc:docMk/>
          <pc:sldMk cId="1706452008" sldId="269"/>
        </pc:sldMkLst>
      </pc:sldChg>
      <pc:sldChg chg="add del">
        <pc:chgData name="Dara Oladapo" userId="4aa5091a-505a-4c1c-b07f-1127b5ff8969" providerId="ADAL" clId="{186A71D0-8CE7-433D-AF09-DE5D9C0866B7}" dt="2019-12-06T15:05:44.265" v="69" actId="47"/>
        <pc:sldMkLst>
          <pc:docMk/>
          <pc:sldMk cId="990731852" sldId="332"/>
        </pc:sldMkLst>
      </pc:sldChg>
      <pc:sldChg chg="add del">
        <pc:chgData name="Dara Oladapo" userId="4aa5091a-505a-4c1c-b07f-1127b5ff8969" providerId="ADAL" clId="{186A71D0-8CE7-433D-AF09-DE5D9C0866B7}" dt="2019-12-06T15:05:06.245" v="68" actId="47"/>
        <pc:sldMkLst>
          <pc:docMk/>
          <pc:sldMk cId="1092283993" sldId="428"/>
        </pc:sldMkLst>
      </pc:sldChg>
      <pc:sldChg chg="add">
        <pc:chgData name="Dara Oladapo" userId="4aa5091a-505a-4c1c-b07f-1127b5ff8969" providerId="ADAL" clId="{186A71D0-8CE7-433D-AF09-DE5D9C0866B7}" dt="2019-12-06T15:04:11.034" v="65"/>
        <pc:sldMkLst>
          <pc:docMk/>
          <pc:sldMk cId="3216022049" sldId="439"/>
        </pc:sldMkLst>
      </pc:sldChg>
      <pc:sldChg chg="add del">
        <pc:chgData name="Dara Oladapo" userId="4aa5091a-505a-4c1c-b07f-1127b5ff8969" providerId="ADAL" clId="{186A71D0-8CE7-433D-AF09-DE5D9C0866B7}" dt="2019-12-06T15:05:44.265" v="69" actId="47"/>
        <pc:sldMkLst>
          <pc:docMk/>
          <pc:sldMk cId="239303613" sldId="447"/>
        </pc:sldMkLst>
      </pc:sldChg>
      <pc:sldChg chg="add del">
        <pc:chgData name="Dara Oladapo" userId="4aa5091a-505a-4c1c-b07f-1127b5ff8969" providerId="ADAL" clId="{186A71D0-8CE7-433D-AF09-DE5D9C0866B7}" dt="2019-12-06T15:05:44.265" v="69" actId="47"/>
        <pc:sldMkLst>
          <pc:docMk/>
          <pc:sldMk cId="3832265113" sldId="448"/>
        </pc:sldMkLst>
      </pc:sldChg>
      <pc:sldChg chg="add del">
        <pc:chgData name="Dara Oladapo" userId="4aa5091a-505a-4c1c-b07f-1127b5ff8969" providerId="ADAL" clId="{186A71D0-8CE7-433D-AF09-DE5D9C0866B7}" dt="2019-12-06T15:05:44.265" v="69" actId="47"/>
        <pc:sldMkLst>
          <pc:docMk/>
          <pc:sldMk cId="3916794637" sldId="449"/>
        </pc:sldMkLst>
      </pc:sldChg>
      <pc:sldChg chg="add del">
        <pc:chgData name="Dara Oladapo" userId="4aa5091a-505a-4c1c-b07f-1127b5ff8969" providerId="ADAL" clId="{186A71D0-8CE7-433D-AF09-DE5D9C0866B7}" dt="2019-12-06T15:05:44.265" v="69" actId="47"/>
        <pc:sldMkLst>
          <pc:docMk/>
          <pc:sldMk cId="2029295275" sldId="450"/>
        </pc:sldMkLst>
      </pc:sldChg>
      <pc:sldChg chg="add del">
        <pc:chgData name="Dara Oladapo" userId="4aa5091a-505a-4c1c-b07f-1127b5ff8969" providerId="ADAL" clId="{186A71D0-8CE7-433D-AF09-DE5D9C0866B7}" dt="2019-12-06T15:05:44.265" v="69" actId="47"/>
        <pc:sldMkLst>
          <pc:docMk/>
          <pc:sldMk cId="2320491196" sldId="451"/>
        </pc:sldMkLst>
      </pc:sldChg>
      <pc:sldChg chg="add del">
        <pc:chgData name="Dara Oladapo" userId="4aa5091a-505a-4c1c-b07f-1127b5ff8969" providerId="ADAL" clId="{186A71D0-8CE7-433D-AF09-DE5D9C0866B7}" dt="2019-12-06T15:05:44.265" v="69" actId="47"/>
        <pc:sldMkLst>
          <pc:docMk/>
          <pc:sldMk cId="3555490458" sldId="480"/>
        </pc:sldMkLst>
      </pc:sldChg>
      <pc:sldChg chg="add del">
        <pc:chgData name="Dara Oladapo" userId="4aa5091a-505a-4c1c-b07f-1127b5ff8969" providerId="ADAL" clId="{186A71D0-8CE7-433D-AF09-DE5D9C0866B7}" dt="2019-12-06T15:05:44.265" v="69" actId="47"/>
        <pc:sldMkLst>
          <pc:docMk/>
          <pc:sldMk cId="892149541" sldId="481"/>
        </pc:sldMkLst>
      </pc:sldChg>
      <pc:sldChg chg="add del">
        <pc:chgData name="Dara Oladapo" userId="4aa5091a-505a-4c1c-b07f-1127b5ff8969" providerId="ADAL" clId="{186A71D0-8CE7-433D-AF09-DE5D9C0866B7}" dt="2019-12-06T15:05:44.265" v="69" actId="47"/>
        <pc:sldMkLst>
          <pc:docMk/>
          <pc:sldMk cId="184945116" sldId="498"/>
        </pc:sldMkLst>
      </pc:sldChg>
      <pc:sldChg chg="add del">
        <pc:chgData name="Dara Oladapo" userId="4aa5091a-505a-4c1c-b07f-1127b5ff8969" providerId="ADAL" clId="{186A71D0-8CE7-433D-AF09-DE5D9C0866B7}" dt="2019-12-06T15:05:44.265" v="69" actId="47"/>
        <pc:sldMkLst>
          <pc:docMk/>
          <pc:sldMk cId="2556089068" sldId="499"/>
        </pc:sldMkLst>
      </pc:sldChg>
      <pc:sldChg chg="add del">
        <pc:chgData name="Dara Oladapo" userId="4aa5091a-505a-4c1c-b07f-1127b5ff8969" providerId="ADAL" clId="{186A71D0-8CE7-433D-AF09-DE5D9C0866B7}" dt="2019-12-06T15:05:44.265" v="69" actId="47"/>
        <pc:sldMkLst>
          <pc:docMk/>
          <pc:sldMk cId="2430655236" sldId="500"/>
        </pc:sldMkLst>
      </pc:sldChg>
      <pc:sldChg chg="add">
        <pc:chgData name="Dara Oladapo" userId="4aa5091a-505a-4c1c-b07f-1127b5ff8969" providerId="ADAL" clId="{186A71D0-8CE7-433D-AF09-DE5D9C0866B7}" dt="2019-12-06T15:04:11.034" v="65"/>
        <pc:sldMkLst>
          <pc:docMk/>
          <pc:sldMk cId="1017512670" sldId="1287"/>
        </pc:sldMkLst>
      </pc:sldChg>
      <pc:sldChg chg="add">
        <pc:chgData name="Dara Oladapo" userId="4aa5091a-505a-4c1c-b07f-1127b5ff8969" providerId="ADAL" clId="{186A71D0-8CE7-433D-AF09-DE5D9C0866B7}" dt="2019-12-06T15:04:11.034" v="65"/>
        <pc:sldMkLst>
          <pc:docMk/>
          <pc:sldMk cId="1367542695" sldId="1289"/>
        </pc:sldMkLst>
      </pc:sldChg>
      <pc:sldChg chg="add">
        <pc:chgData name="Dara Oladapo" userId="4aa5091a-505a-4c1c-b07f-1127b5ff8969" providerId="ADAL" clId="{186A71D0-8CE7-433D-AF09-DE5D9C0866B7}" dt="2019-12-06T15:04:11.034" v="65"/>
        <pc:sldMkLst>
          <pc:docMk/>
          <pc:sldMk cId="3625957072" sldId="1290"/>
        </pc:sldMkLst>
      </pc:sldChg>
      <pc:sldChg chg="add del">
        <pc:chgData name="Dara Oladapo" userId="4aa5091a-505a-4c1c-b07f-1127b5ff8969" providerId="ADAL" clId="{186A71D0-8CE7-433D-AF09-DE5D9C0866B7}" dt="2019-12-06T15:05:44.265" v="69" actId="47"/>
        <pc:sldMkLst>
          <pc:docMk/>
          <pc:sldMk cId="2279767777" sldId="1291"/>
        </pc:sldMkLst>
      </pc:sldChg>
      <pc:sldChg chg="add">
        <pc:chgData name="Dara Oladapo" userId="4aa5091a-505a-4c1c-b07f-1127b5ff8969" providerId="ADAL" clId="{186A71D0-8CE7-433D-AF09-DE5D9C0866B7}" dt="2019-12-06T15:04:11.034" v="65"/>
        <pc:sldMkLst>
          <pc:docMk/>
          <pc:sldMk cId="747776459" sldId="1293"/>
        </pc:sldMkLst>
      </pc:sldChg>
      <pc:sldChg chg="del">
        <pc:chgData name="Dara Oladapo" userId="4aa5091a-505a-4c1c-b07f-1127b5ff8969" providerId="ADAL" clId="{186A71D0-8CE7-433D-AF09-DE5D9C0866B7}" dt="2019-12-06T15:02:56.205" v="56" actId="47"/>
        <pc:sldMkLst>
          <pc:docMk/>
          <pc:sldMk cId="3528620250" sldId="1706"/>
        </pc:sldMkLst>
      </pc:sldChg>
      <pc:sldChg chg="add">
        <pc:chgData name="Dara Oladapo" userId="4aa5091a-505a-4c1c-b07f-1127b5ff8969" providerId="ADAL" clId="{186A71D0-8CE7-433D-AF09-DE5D9C0866B7}" dt="2019-12-06T15:04:11.034" v="65"/>
        <pc:sldMkLst>
          <pc:docMk/>
          <pc:sldMk cId="2749618974" sldId="3614"/>
        </pc:sldMkLst>
      </pc:sldChg>
      <pc:sldChg chg="add">
        <pc:chgData name="Dara Oladapo" userId="4aa5091a-505a-4c1c-b07f-1127b5ff8969" providerId="ADAL" clId="{186A71D0-8CE7-433D-AF09-DE5D9C0866B7}" dt="2019-12-06T15:04:11.034" v="65"/>
        <pc:sldMkLst>
          <pc:docMk/>
          <pc:sldMk cId="140381770" sldId="3616"/>
        </pc:sldMkLst>
      </pc:sldChg>
      <pc:sldChg chg="add">
        <pc:chgData name="Dara Oladapo" userId="4aa5091a-505a-4c1c-b07f-1127b5ff8969" providerId="ADAL" clId="{186A71D0-8CE7-433D-AF09-DE5D9C0866B7}" dt="2019-12-06T15:04:11.034" v="65"/>
        <pc:sldMkLst>
          <pc:docMk/>
          <pc:sldMk cId="3455094571" sldId="3618"/>
        </pc:sldMkLst>
      </pc:sldChg>
      <pc:sldChg chg="add">
        <pc:chgData name="Dara Oladapo" userId="4aa5091a-505a-4c1c-b07f-1127b5ff8969" providerId="ADAL" clId="{186A71D0-8CE7-433D-AF09-DE5D9C0866B7}" dt="2019-12-06T15:04:11.034" v="65"/>
        <pc:sldMkLst>
          <pc:docMk/>
          <pc:sldMk cId="1983403680" sldId="3619"/>
        </pc:sldMkLst>
      </pc:sldChg>
      <pc:sldChg chg="add">
        <pc:chgData name="Dara Oladapo" userId="4aa5091a-505a-4c1c-b07f-1127b5ff8969" providerId="ADAL" clId="{186A71D0-8CE7-433D-AF09-DE5D9C0866B7}" dt="2019-12-06T15:04:11.034" v="65"/>
        <pc:sldMkLst>
          <pc:docMk/>
          <pc:sldMk cId="3410474680" sldId="3620"/>
        </pc:sldMkLst>
      </pc:sldChg>
      <pc:sldChg chg="add del">
        <pc:chgData name="Dara Oladapo" userId="4aa5091a-505a-4c1c-b07f-1127b5ff8969" providerId="ADAL" clId="{186A71D0-8CE7-433D-AF09-DE5D9C0866B7}" dt="2019-12-06T15:05:44.265" v="69" actId="47"/>
        <pc:sldMkLst>
          <pc:docMk/>
          <pc:sldMk cId="3367846296" sldId="3622"/>
        </pc:sldMkLst>
      </pc:sldChg>
      <pc:sldChg chg="modSp add mod ord">
        <pc:chgData name="Dara Oladapo" userId="4aa5091a-505a-4c1c-b07f-1127b5ff8969" providerId="ADAL" clId="{186A71D0-8CE7-433D-AF09-DE5D9C0866B7}" dt="2019-12-06T15:07:48.100" v="176" actId="20577"/>
        <pc:sldMkLst>
          <pc:docMk/>
          <pc:sldMk cId="1273424778" sldId="3626"/>
        </pc:sldMkLst>
        <pc:spChg chg="mod">
          <ac:chgData name="Dara Oladapo" userId="4aa5091a-505a-4c1c-b07f-1127b5ff8969" providerId="ADAL" clId="{186A71D0-8CE7-433D-AF09-DE5D9C0866B7}" dt="2019-12-06T15:07:48.100" v="176" actId="20577"/>
          <ac:spMkLst>
            <pc:docMk/>
            <pc:sldMk cId="1273424778" sldId="3626"/>
            <ac:spMk id="7" creationId="{E5557B30-B27D-41CE-9E9B-D6A9BD44EC4D}"/>
          </ac:spMkLst>
        </pc:spChg>
      </pc:sldChg>
      <pc:sldChg chg="add del">
        <pc:chgData name="Dara Oladapo" userId="4aa5091a-505a-4c1c-b07f-1127b5ff8969" providerId="ADAL" clId="{186A71D0-8CE7-433D-AF09-DE5D9C0866B7}" dt="2019-12-06T15:05:44.265" v="69" actId="47"/>
        <pc:sldMkLst>
          <pc:docMk/>
          <pc:sldMk cId="3557560805" sldId="3643"/>
        </pc:sldMkLst>
      </pc:sldChg>
      <pc:sldChg chg="add">
        <pc:chgData name="Dara Oladapo" userId="4aa5091a-505a-4c1c-b07f-1127b5ff8969" providerId="ADAL" clId="{186A71D0-8CE7-433D-AF09-DE5D9C0866B7}" dt="2019-12-06T15:04:11.034" v="65"/>
        <pc:sldMkLst>
          <pc:docMk/>
          <pc:sldMk cId="730212799" sldId="3719"/>
        </pc:sldMkLst>
      </pc:sldChg>
      <pc:sldChg chg="add">
        <pc:chgData name="Dara Oladapo" userId="4aa5091a-505a-4c1c-b07f-1127b5ff8969" providerId="ADAL" clId="{186A71D0-8CE7-433D-AF09-DE5D9C0866B7}" dt="2019-12-06T15:04:11.034" v="65"/>
        <pc:sldMkLst>
          <pc:docMk/>
          <pc:sldMk cId="2810241983" sldId="3720"/>
        </pc:sldMkLst>
      </pc:sldChg>
      <pc:sldChg chg="add del">
        <pc:chgData name="Dara Oladapo" userId="4aa5091a-505a-4c1c-b07f-1127b5ff8969" providerId="ADAL" clId="{186A71D0-8CE7-433D-AF09-DE5D9C0866B7}" dt="2019-12-06T15:05:44.265" v="69" actId="47"/>
        <pc:sldMkLst>
          <pc:docMk/>
          <pc:sldMk cId="2247734012" sldId="3722"/>
        </pc:sldMkLst>
      </pc:sldChg>
      <pc:sldChg chg="add">
        <pc:chgData name="Dara Oladapo" userId="4aa5091a-505a-4c1c-b07f-1127b5ff8969" providerId="ADAL" clId="{186A71D0-8CE7-433D-AF09-DE5D9C0866B7}" dt="2019-12-06T15:04:11.034" v="65"/>
        <pc:sldMkLst>
          <pc:docMk/>
          <pc:sldMk cId="1496229150" sldId="3735"/>
        </pc:sldMkLst>
      </pc:sldChg>
      <pc:sldChg chg="add">
        <pc:chgData name="Dara Oladapo" userId="4aa5091a-505a-4c1c-b07f-1127b5ff8969" providerId="ADAL" clId="{186A71D0-8CE7-433D-AF09-DE5D9C0866B7}" dt="2019-12-06T15:04:11.034" v="65"/>
        <pc:sldMkLst>
          <pc:docMk/>
          <pc:sldMk cId="887495121" sldId="3737"/>
        </pc:sldMkLst>
      </pc:sldChg>
      <pc:sldChg chg="add">
        <pc:chgData name="Dara Oladapo" userId="4aa5091a-505a-4c1c-b07f-1127b5ff8969" providerId="ADAL" clId="{186A71D0-8CE7-433D-AF09-DE5D9C0866B7}" dt="2019-12-06T15:04:11.034" v="65"/>
        <pc:sldMkLst>
          <pc:docMk/>
          <pc:sldMk cId="2092319923" sldId="3741"/>
        </pc:sldMkLst>
      </pc:sldChg>
      <pc:sldChg chg="add">
        <pc:chgData name="Dara Oladapo" userId="4aa5091a-505a-4c1c-b07f-1127b5ff8969" providerId="ADAL" clId="{186A71D0-8CE7-433D-AF09-DE5D9C0866B7}" dt="2019-12-06T15:04:11.034" v="65"/>
        <pc:sldMkLst>
          <pc:docMk/>
          <pc:sldMk cId="1962882048" sldId="3742"/>
        </pc:sldMkLst>
      </pc:sldChg>
      <pc:sldChg chg="modSp mod">
        <pc:chgData name="Dara Oladapo" userId="4aa5091a-505a-4c1c-b07f-1127b5ff8969" providerId="ADAL" clId="{186A71D0-8CE7-433D-AF09-DE5D9C0866B7}" dt="2019-12-06T15:01:06.918" v="43" actId="20577"/>
        <pc:sldMkLst>
          <pc:docMk/>
          <pc:sldMk cId="1721688724" sldId="3743"/>
        </pc:sldMkLst>
        <pc:spChg chg="mod">
          <ac:chgData name="Dara Oladapo" userId="4aa5091a-505a-4c1c-b07f-1127b5ff8969" providerId="ADAL" clId="{186A71D0-8CE7-433D-AF09-DE5D9C0866B7}" dt="2019-12-06T15:00:53.433" v="21" actId="20577"/>
          <ac:spMkLst>
            <pc:docMk/>
            <pc:sldMk cId="1721688724" sldId="3743"/>
            <ac:spMk id="3" creationId="{5A586183-8704-4952-B73B-4BA2DB05F78F}"/>
          </ac:spMkLst>
        </pc:spChg>
        <pc:spChg chg="mod">
          <ac:chgData name="Dara Oladapo" userId="4aa5091a-505a-4c1c-b07f-1127b5ff8969" providerId="ADAL" clId="{186A71D0-8CE7-433D-AF09-DE5D9C0866B7}" dt="2019-12-06T15:01:06.918" v="43" actId="20577"/>
          <ac:spMkLst>
            <pc:docMk/>
            <pc:sldMk cId="1721688724" sldId="3743"/>
            <ac:spMk id="7" creationId="{B1069BD4-79AF-4731-BB22-1B77F1ECF016}"/>
          </ac:spMkLst>
        </pc:spChg>
      </pc:sldChg>
      <pc:sldChg chg="add">
        <pc:chgData name="Dara Oladapo" userId="4aa5091a-505a-4c1c-b07f-1127b5ff8969" providerId="ADAL" clId="{186A71D0-8CE7-433D-AF09-DE5D9C0866B7}" dt="2019-12-06T15:04:11.034" v="65"/>
        <pc:sldMkLst>
          <pc:docMk/>
          <pc:sldMk cId="3049577510" sldId="3746"/>
        </pc:sldMkLst>
      </pc:sldChg>
      <pc:sldChg chg="add del">
        <pc:chgData name="Dara Oladapo" userId="4aa5091a-505a-4c1c-b07f-1127b5ff8969" providerId="ADAL" clId="{186A71D0-8CE7-433D-AF09-DE5D9C0866B7}" dt="2019-12-06T15:05:44.265" v="69" actId="47"/>
        <pc:sldMkLst>
          <pc:docMk/>
          <pc:sldMk cId="2766953804" sldId="3747"/>
        </pc:sldMkLst>
      </pc:sldChg>
      <pc:sldChg chg="add del">
        <pc:chgData name="Dara Oladapo" userId="4aa5091a-505a-4c1c-b07f-1127b5ff8969" providerId="ADAL" clId="{186A71D0-8CE7-433D-AF09-DE5D9C0866B7}" dt="2019-12-06T15:05:44.265" v="69" actId="47"/>
        <pc:sldMkLst>
          <pc:docMk/>
          <pc:sldMk cId="1642688107" sldId="3748"/>
        </pc:sldMkLst>
      </pc:sldChg>
      <pc:sldChg chg="add del">
        <pc:chgData name="Dara Oladapo" userId="4aa5091a-505a-4c1c-b07f-1127b5ff8969" providerId="ADAL" clId="{186A71D0-8CE7-433D-AF09-DE5D9C0866B7}" dt="2019-12-06T15:05:44.265" v="69" actId="47"/>
        <pc:sldMkLst>
          <pc:docMk/>
          <pc:sldMk cId="1319674004" sldId="3749"/>
        </pc:sldMkLst>
      </pc:sldChg>
      <pc:sldChg chg="add">
        <pc:chgData name="Dara Oladapo" userId="4aa5091a-505a-4c1c-b07f-1127b5ff8969" providerId="ADAL" clId="{186A71D0-8CE7-433D-AF09-DE5D9C0866B7}" dt="2019-12-06T15:04:11.034" v="65"/>
        <pc:sldMkLst>
          <pc:docMk/>
          <pc:sldMk cId="1651165736" sldId="3751"/>
        </pc:sldMkLst>
      </pc:sldChg>
      <pc:sldChg chg="add">
        <pc:chgData name="Dara Oladapo" userId="4aa5091a-505a-4c1c-b07f-1127b5ff8969" providerId="ADAL" clId="{186A71D0-8CE7-433D-AF09-DE5D9C0866B7}" dt="2019-12-06T15:04:11.034" v="65"/>
        <pc:sldMkLst>
          <pc:docMk/>
          <pc:sldMk cId="1196612097" sldId="3752"/>
        </pc:sldMkLst>
      </pc:sldChg>
      <pc:sldChg chg="add">
        <pc:chgData name="Dara Oladapo" userId="4aa5091a-505a-4c1c-b07f-1127b5ff8969" providerId="ADAL" clId="{186A71D0-8CE7-433D-AF09-DE5D9C0866B7}" dt="2019-12-06T15:04:11.034" v="65"/>
        <pc:sldMkLst>
          <pc:docMk/>
          <pc:sldMk cId="3096196679" sldId="3758"/>
        </pc:sldMkLst>
      </pc:sldChg>
      <pc:sldChg chg="add">
        <pc:chgData name="Dara Oladapo" userId="4aa5091a-505a-4c1c-b07f-1127b5ff8969" providerId="ADAL" clId="{186A71D0-8CE7-433D-AF09-DE5D9C0866B7}" dt="2019-12-06T15:04:11.034" v="65"/>
        <pc:sldMkLst>
          <pc:docMk/>
          <pc:sldMk cId="576443877" sldId="3759"/>
        </pc:sldMkLst>
      </pc:sldChg>
      <pc:sldChg chg="add">
        <pc:chgData name="Dara Oladapo" userId="4aa5091a-505a-4c1c-b07f-1127b5ff8969" providerId="ADAL" clId="{186A71D0-8CE7-433D-AF09-DE5D9C0866B7}" dt="2019-12-06T15:04:11.034" v="65"/>
        <pc:sldMkLst>
          <pc:docMk/>
          <pc:sldMk cId="169218419" sldId="3760"/>
        </pc:sldMkLst>
      </pc:sldChg>
      <pc:sldChg chg="add">
        <pc:chgData name="Dara Oladapo" userId="4aa5091a-505a-4c1c-b07f-1127b5ff8969" providerId="ADAL" clId="{186A71D0-8CE7-433D-AF09-DE5D9C0866B7}" dt="2019-12-06T15:04:11.034" v="65"/>
        <pc:sldMkLst>
          <pc:docMk/>
          <pc:sldMk cId="557622101" sldId="3761"/>
        </pc:sldMkLst>
      </pc:sldChg>
      <pc:sldChg chg="add del">
        <pc:chgData name="Dara Oladapo" userId="4aa5091a-505a-4c1c-b07f-1127b5ff8969" providerId="ADAL" clId="{186A71D0-8CE7-433D-AF09-DE5D9C0866B7}" dt="2019-12-06T15:04:57.610" v="67" actId="47"/>
        <pc:sldMkLst>
          <pc:docMk/>
          <pc:sldMk cId="2985713129" sldId="3762"/>
        </pc:sldMkLst>
      </pc:sldChg>
      <pc:sldChg chg="add del">
        <pc:chgData name="Dara Oladapo" userId="4aa5091a-505a-4c1c-b07f-1127b5ff8969" providerId="ADAL" clId="{186A71D0-8CE7-433D-AF09-DE5D9C0866B7}" dt="2019-12-06T15:04:11.034" v="65"/>
        <pc:sldMkLst>
          <pc:docMk/>
          <pc:sldMk cId="1009367039" sldId="3763"/>
        </pc:sldMkLst>
      </pc:sldChg>
      <pc:sldChg chg="add">
        <pc:chgData name="Dara Oladapo" userId="4aa5091a-505a-4c1c-b07f-1127b5ff8969" providerId="ADAL" clId="{186A71D0-8CE7-433D-AF09-DE5D9C0866B7}" dt="2019-12-06T15:04:11.034" v="65"/>
        <pc:sldMkLst>
          <pc:docMk/>
          <pc:sldMk cId="116905360" sldId="3764"/>
        </pc:sldMkLst>
      </pc:sldChg>
      <pc:sldChg chg="add">
        <pc:chgData name="Dara Oladapo" userId="4aa5091a-505a-4c1c-b07f-1127b5ff8969" providerId="ADAL" clId="{186A71D0-8CE7-433D-AF09-DE5D9C0866B7}" dt="2019-12-06T15:04:11.034" v="65"/>
        <pc:sldMkLst>
          <pc:docMk/>
          <pc:sldMk cId="3296546176" sldId="3765"/>
        </pc:sldMkLst>
      </pc:sldChg>
      <pc:sldChg chg="add">
        <pc:chgData name="Dara Oladapo" userId="4aa5091a-505a-4c1c-b07f-1127b5ff8969" providerId="ADAL" clId="{186A71D0-8CE7-433D-AF09-DE5D9C0866B7}" dt="2019-12-06T15:04:11.034" v="65"/>
        <pc:sldMkLst>
          <pc:docMk/>
          <pc:sldMk cId="2993390558" sldId="3766"/>
        </pc:sldMkLst>
      </pc:sldChg>
      <pc:sldChg chg="add">
        <pc:chgData name="Dara Oladapo" userId="4aa5091a-505a-4c1c-b07f-1127b5ff8969" providerId="ADAL" clId="{186A71D0-8CE7-433D-AF09-DE5D9C0866B7}" dt="2019-12-06T15:04:11.034" v="65"/>
        <pc:sldMkLst>
          <pc:docMk/>
          <pc:sldMk cId="3038949861" sldId="3767"/>
        </pc:sldMkLst>
      </pc:sldChg>
      <pc:sldChg chg="add">
        <pc:chgData name="Dara Oladapo" userId="4aa5091a-505a-4c1c-b07f-1127b5ff8969" providerId="ADAL" clId="{186A71D0-8CE7-433D-AF09-DE5D9C0866B7}" dt="2019-12-06T15:04:11.034" v="65"/>
        <pc:sldMkLst>
          <pc:docMk/>
          <pc:sldMk cId="2830358648" sldId="3768"/>
        </pc:sldMkLst>
      </pc:sldChg>
      <pc:sldChg chg="add">
        <pc:chgData name="Dara Oladapo" userId="4aa5091a-505a-4c1c-b07f-1127b5ff8969" providerId="ADAL" clId="{186A71D0-8CE7-433D-AF09-DE5D9C0866B7}" dt="2019-12-06T15:04:11.034" v="65"/>
        <pc:sldMkLst>
          <pc:docMk/>
          <pc:sldMk cId="4108007911" sldId="3769"/>
        </pc:sldMkLst>
      </pc:sldChg>
      <pc:sldChg chg="add del">
        <pc:chgData name="Dara Oladapo" userId="4aa5091a-505a-4c1c-b07f-1127b5ff8969" providerId="ADAL" clId="{186A71D0-8CE7-433D-AF09-DE5D9C0866B7}" dt="2019-12-06T15:05:44.265" v="69" actId="47"/>
        <pc:sldMkLst>
          <pc:docMk/>
          <pc:sldMk cId="3355231403" sldId="3770"/>
        </pc:sldMkLst>
      </pc:sldChg>
      <pc:sldChg chg="del">
        <pc:chgData name="Dara Oladapo" userId="4aa5091a-505a-4c1c-b07f-1127b5ff8969" providerId="ADAL" clId="{186A71D0-8CE7-433D-AF09-DE5D9C0866B7}" dt="2019-12-06T15:02:14.889" v="48" actId="47"/>
        <pc:sldMkLst>
          <pc:docMk/>
          <pc:sldMk cId="2145480236" sldId="4724"/>
        </pc:sldMkLst>
      </pc:sldChg>
      <pc:sldChg chg="del">
        <pc:chgData name="Dara Oladapo" userId="4aa5091a-505a-4c1c-b07f-1127b5ff8969" providerId="ADAL" clId="{186A71D0-8CE7-433D-AF09-DE5D9C0866B7}" dt="2019-12-06T15:02:15.525" v="49" actId="47"/>
        <pc:sldMkLst>
          <pc:docMk/>
          <pc:sldMk cId="1704398775" sldId="4725"/>
        </pc:sldMkLst>
      </pc:sldChg>
      <pc:sldChg chg="del">
        <pc:chgData name="Dara Oladapo" userId="4aa5091a-505a-4c1c-b07f-1127b5ff8969" providerId="ADAL" clId="{186A71D0-8CE7-433D-AF09-DE5D9C0866B7}" dt="2019-12-06T15:02:16.266" v="50" actId="47"/>
        <pc:sldMkLst>
          <pc:docMk/>
          <pc:sldMk cId="1548174627" sldId="5012"/>
        </pc:sldMkLst>
      </pc:sldChg>
      <pc:sldChg chg="del">
        <pc:chgData name="Dara Oladapo" userId="4aa5091a-505a-4c1c-b07f-1127b5ff8969" providerId="ADAL" clId="{186A71D0-8CE7-433D-AF09-DE5D9C0866B7}" dt="2019-12-06T15:03:01.104" v="60" actId="47"/>
        <pc:sldMkLst>
          <pc:docMk/>
          <pc:sldMk cId="1703520850" sldId="5014"/>
        </pc:sldMkLst>
      </pc:sldChg>
      <pc:sldChg chg="del">
        <pc:chgData name="Dara Oladapo" userId="4aa5091a-505a-4c1c-b07f-1127b5ff8969" providerId="ADAL" clId="{186A71D0-8CE7-433D-AF09-DE5D9C0866B7}" dt="2019-12-06T15:02:40.761" v="52" actId="47"/>
        <pc:sldMkLst>
          <pc:docMk/>
          <pc:sldMk cId="801725210" sldId="5019"/>
        </pc:sldMkLst>
      </pc:sldChg>
      <pc:sldChg chg="del">
        <pc:chgData name="Dara Oladapo" userId="4aa5091a-505a-4c1c-b07f-1127b5ff8969" providerId="ADAL" clId="{186A71D0-8CE7-433D-AF09-DE5D9C0866B7}" dt="2019-12-06T15:02:54.221" v="54" actId="47"/>
        <pc:sldMkLst>
          <pc:docMk/>
          <pc:sldMk cId="669167378" sldId="5020"/>
        </pc:sldMkLst>
      </pc:sldChg>
      <pc:sldChg chg="del">
        <pc:chgData name="Dara Oladapo" userId="4aa5091a-505a-4c1c-b07f-1127b5ff8969" providerId="ADAL" clId="{186A71D0-8CE7-433D-AF09-DE5D9C0866B7}" dt="2019-12-06T15:02:09.486" v="45" actId="47"/>
        <pc:sldMkLst>
          <pc:docMk/>
          <pc:sldMk cId="2834576185" sldId="9942"/>
        </pc:sldMkLst>
      </pc:sldChg>
      <pc:sldChg chg="del">
        <pc:chgData name="Dara Oladapo" userId="4aa5091a-505a-4c1c-b07f-1127b5ff8969" providerId="ADAL" clId="{186A71D0-8CE7-433D-AF09-DE5D9C0866B7}" dt="2019-12-06T15:02:13.938" v="47" actId="47"/>
        <pc:sldMkLst>
          <pc:docMk/>
          <pc:sldMk cId="1248685594" sldId="9943"/>
        </pc:sldMkLst>
      </pc:sldChg>
      <pc:sldChg chg="del">
        <pc:chgData name="Dara Oladapo" userId="4aa5091a-505a-4c1c-b07f-1127b5ff8969" providerId="ADAL" clId="{186A71D0-8CE7-433D-AF09-DE5D9C0866B7}" dt="2019-12-06T15:03:00.223" v="59" actId="47"/>
        <pc:sldMkLst>
          <pc:docMk/>
          <pc:sldMk cId="3979834200" sldId="9945"/>
        </pc:sldMkLst>
      </pc:sldChg>
      <pc:sldChg chg="modSp new del mod">
        <pc:chgData name="Dara Oladapo" userId="4aa5091a-505a-4c1c-b07f-1127b5ff8969" providerId="ADAL" clId="{186A71D0-8CE7-433D-AF09-DE5D9C0866B7}" dt="2019-12-06T15:07:41.013" v="159" actId="47"/>
        <pc:sldMkLst>
          <pc:docMk/>
          <pc:sldMk cId="1363572945" sldId="9951"/>
        </pc:sldMkLst>
        <pc:spChg chg="mod">
          <ac:chgData name="Dara Oladapo" userId="4aa5091a-505a-4c1c-b07f-1127b5ff8969" providerId="ADAL" clId="{186A71D0-8CE7-433D-AF09-DE5D9C0866B7}" dt="2019-12-06T15:06:10.133" v="76" actId="20577"/>
          <ac:spMkLst>
            <pc:docMk/>
            <pc:sldMk cId="1363572945" sldId="9951"/>
            <ac:spMk id="2" creationId="{5BCFCE22-5EC1-43D0-B7FB-D0A7B76FCDFA}"/>
          </ac:spMkLst>
        </pc:spChg>
        <pc:spChg chg="mod">
          <ac:chgData name="Dara Oladapo" userId="4aa5091a-505a-4c1c-b07f-1127b5ff8969" providerId="ADAL" clId="{186A71D0-8CE7-433D-AF09-DE5D9C0866B7}" dt="2019-12-06T15:06:38.843" v="156" actId="20577"/>
          <ac:spMkLst>
            <pc:docMk/>
            <pc:sldMk cId="1363572945" sldId="9951"/>
            <ac:spMk id="3" creationId="{F50D3B18-EEA4-4408-B506-94024A40882C}"/>
          </ac:spMkLst>
        </pc:spChg>
      </pc:sldChg>
      <pc:sldChg chg="del">
        <pc:chgData name="Dara Oladapo" userId="4aa5091a-505a-4c1c-b07f-1127b5ff8969" providerId="ADAL" clId="{186A71D0-8CE7-433D-AF09-DE5D9C0866B7}" dt="2019-12-06T15:02:37.971" v="51" actId="47"/>
        <pc:sldMkLst>
          <pc:docMk/>
          <pc:sldMk cId="1521131672" sldId="9951"/>
        </pc:sldMkLst>
      </pc:sldChg>
      <pc:sldChg chg="add del">
        <pc:chgData name="Dara Oladapo" userId="4aa5091a-505a-4c1c-b07f-1127b5ff8969" providerId="ADAL" clId="{186A71D0-8CE7-433D-AF09-DE5D9C0866B7}" dt="2019-12-06T15:04:35.835" v="66" actId="47"/>
        <pc:sldMkLst>
          <pc:docMk/>
          <pc:sldMk cId="4048696413" sldId="9951"/>
        </pc:sldMkLst>
      </pc:sldChg>
      <pc:sldChg chg="del">
        <pc:chgData name="Dara Oladapo" userId="4aa5091a-505a-4c1c-b07f-1127b5ff8969" providerId="ADAL" clId="{186A71D0-8CE7-433D-AF09-DE5D9C0866B7}" dt="2019-12-06T15:02:41.814" v="53" actId="47"/>
        <pc:sldMkLst>
          <pc:docMk/>
          <pc:sldMk cId="3883943624" sldId="9952"/>
        </pc:sldMkLst>
      </pc:sldChg>
      <pc:sldChg chg="del">
        <pc:chgData name="Dara Oladapo" userId="4aa5091a-505a-4c1c-b07f-1127b5ff8969" providerId="ADAL" clId="{186A71D0-8CE7-433D-AF09-DE5D9C0866B7}" dt="2019-12-06T15:02:55.265" v="55" actId="47"/>
        <pc:sldMkLst>
          <pc:docMk/>
          <pc:sldMk cId="1928232423" sldId="9953"/>
        </pc:sldMkLst>
      </pc:sldChg>
      <pc:sldChg chg="del">
        <pc:chgData name="Dara Oladapo" userId="4aa5091a-505a-4c1c-b07f-1127b5ff8969" providerId="ADAL" clId="{186A71D0-8CE7-433D-AF09-DE5D9C0866B7}" dt="2019-12-06T15:02:59.455" v="58" actId="47"/>
        <pc:sldMkLst>
          <pc:docMk/>
          <pc:sldMk cId="1322266256" sldId="9954"/>
        </pc:sldMkLst>
      </pc:sldChg>
      <pc:sldChg chg="del">
        <pc:chgData name="Dara Oladapo" userId="4aa5091a-505a-4c1c-b07f-1127b5ff8969" providerId="ADAL" clId="{186A71D0-8CE7-433D-AF09-DE5D9C0866B7}" dt="2019-12-06T15:02:58.769" v="57" actId="47"/>
        <pc:sldMkLst>
          <pc:docMk/>
          <pc:sldMk cId="3330092094" sldId="9955"/>
        </pc:sldMkLst>
      </pc:sldChg>
      <pc:sldChg chg="del">
        <pc:chgData name="Dara Oladapo" userId="4aa5091a-505a-4c1c-b07f-1127b5ff8969" providerId="ADAL" clId="{186A71D0-8CE7-433D-AF09-DE5D9C0866B7}" dt="2019-12-06T15:03:03.257" v="62" actId="47"/>
        <pc:sldMkLst>
          <pc:docMk/>
          <pc:sldMk cId="199291232" sldId="9956"/>
        </pc:sldMkLst>
      </pc:sldChg>
      <pc:sldChg chg="del">
        <pc:chgData name="Dara Oladapo" userId="4aa5091a-505a-4c1c-b07f-1127b5ff8969" providerId="ADAL" clId="{186A71D0-8CE7-433D-AF09-DE5D9C0866B7}" dt="2019-12-06T15:03:01.860" v="61" actId="47"/>
        <pc:sldMkLst>
          <pc:docMk/>
          <pc:sldMk cId="3271166872" sldId="9957"/>
        </pc:sldMkLst>
      </pc:sldChg>
      <pc:sldMasterChg chg="delSldLayout">
        <pc:chgData name="Dara Oladapo" userId="4aa5091a-505a-4c1c-b07f-1127b5ff8969" providerId="ADAL" clId="{186A71D0-8CE7-433D-AF09-DE5D9C0866B7}" dt="2019-12-06T15:05:44.265" v="69" actId="47"/>
        <pc:sldMasterMkLst>
          <pc:docMk/>
          <pc:sldMasterMk cId="3876438879" sldId="2147483661"/>
        </pc:sldMasterMkLst>
        <pc:sldLayoutChg chg="del">
          <pc:chgData name="Dara Oladapo" userId="4aa5091a-505a-4c1c-b07f-1127b5ff8969" providerId="ADAL" clId="{186A71D0-8CE7-433D-AF09-DE5D9C0866B7}" dt="2019-12-06T15:05:44.265" v="69" actId="47"/>
          <pc:sldLayoutMkLst>
            <pc:docMk/>
            <pc:sldMasterMk cId="3876438879" sldId="2147483661"/>
            <pc:sldLayoutMk cId="954388369" sldId="2147483687"/>
          </pc:sldLayoutMkLst>
        </pc:sldLayoutChg>
        <pc:sldLayoutChg chg="del">
          <pc:chgData name="Dara Oladapo" userId="4aa5091a-505a-4c1c-b07f-1127b5ff8969" providerId="ADAL" clId="{186A71D0-8CE7-433D-AF09-DE5D9C0866B7}" dt="2019-12-06T15:05:44.265" v="69" actId="47"/>
          <pc:sldLayoutMkLst>
            <pc:docMk/>
            <pc:sldMasterMk cId="3876438879" sldId="2147483661"/>
            <pc:sldLayoutMk cId="1109966345" sldId="2147483688"/>
          </pc:sldLayoutMkLst>
        </pc:sldLayoutChg>
        <pc:sldLayoutChg chg="del">
          <pc:chgData name="Dara Oladapo" userId="4aa5091a-505a-4c1c-b07f-1127b5ff8969" providerId="ADAL" clId="{186A71D0-8CE7-433D-AF09-DE5D9C0866B7}" dt="2019-12-06T15:05:44.265" v="69" actId="47"/>
          <pc:sldLayoutMkLst>
            <pc:docMk/>
            <pc:sldMasterMk cId="3876438879" sldId="2147483661"/>
            <pc:sldLayoutMk cId="79398344" sldId="2147483689"/>
          </pc:sldLayoutMkLst>
        </pc:sldLayoutChg>
        <pc:sldLayoutChg chg="del">
          <pc:chgData name="Dara Oladapo" userId="4aa5091a-505a-4c1c-b07f-1127b5ff8969" providerId="ADAL" clId="{186A71D0-8CE7-433D-AF09-DE5D9C0866B7}" dt="2019-12-06T15:02:41.814" v="53" actId="47"/>
          <pc:sldLayoutMkLst>
            <pc:docMk/>
            <pc:sldMasterMk cId="3876438879" sldId="2147483661"/>
            <pc:sldLayoutMk cId="1805110686" sldId="2147483695"/>
          </pc:sldLayoutMkLst>
        </pc:sldLayoutChg>
        <pc:sldLayoutChg chg="del">
          <pc:chgData name="Dara Oladapo" userId="4aa5091a-505a-4c1c-b07f-1127b5ff8969" providerId="ADAL" clId="{186A71D0-8CE7-433D-AF09-DE5D9C0866B7}" dt="2019-12-06T15:03:00.223" v="59" actId="47"/>
          <pc:sldLayoutMkLst>
            <pc:docMk/>
            <pc:sldMasterMk cId="3876438879" sldId="2147483661"/>
            <pc:sldLayoutMk cId="763901694" sldId="2147483696"/>
          </pc:sldLayoutMkLst>
        </pc:sldLayoutChg>
        <pc:sldLayoutChg chg="del">
          <pc:chgData name="Dara Oladapo" userId="4aa5091a-505a-4c1c-b07f-1127b5ff8969" providerId="ADAL" clId="{186A71D0-8CE7-433D-AF09-DE5D9C0866B7}" dt="2019-12-06T15:03:01.104" v="60" actId="47"/>
          <pc:sldLayoutMkLst>
            <pc:docMk/>
            <pc:sldMasterMk cId="3876438879" sldId="2147483661"/>
            <pc:sldLayoutMk cId="3608164974" sldId="2147483697"/>
          </pc:sldLayoutMkLst>
        </pc:sldLayoutChg>
      </pc:sldMasterChg>
      <pc:sldMasterChg chg="del delSldLayout">
        <pc:chgData name="Dara Oladapo" userId="4aa5091a-505a-4c1c-b07f-1127b5ff8969" providerId="ADAL" clId="{186A71D0-8CE7-433D-AF09-DE5D9C0866B7}" dt="2019-12-06T15:03:01.860" v="61" actId="47"/>
        <pc:sldMasterMkLst>
          <pc:docMk/>
          <pc:sldMasterMk cId="3109883686" sldId="2147483699"/>
        </pc:sldMasterMkLst>
        <pc:sldLayoutChg chg="del">
          <pc:chgData name="Dara Oladapo" userId="4aa5091a-505a-4c1c-b07f-1127b5ff8969" providerId="ADAL" clId="{186A71D0-8CE7-433D-AF09-DE5D9C0866B7}" dt="2019-12-06T15:03:01.860" v="61" actId="47"/>
          <pc:sldLayoutMkLst>
            <pc:docMk/>
            <pc:sldMasterMk cId="3109883686" sldId="2147483699"/>
            <pc:sldLayoutMk cId="3783056612" sldId="2147483700"/>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1805895093" sldId="2147483701"/>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148318450" sldId="2147483702"/>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1062139551" sldId="2147483703"/>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2485839920" sldId="2147483704"/>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1558569344" sldId="2147483705"/>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2682397698" sldId="2147483706"/>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1979482533" sldId="2147483707"/>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3139110229" sldId="2147483708"/>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1907932087" sldId="2147483709"/>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2232761490" sldId="2147483710"/>
          </pc:sldLayoutMkLst>
        </pc:sldLayoutChg>
        <pc:sldLayoutChg chg="del">
          <pc:chgData name="Dara Oladapo" userId="4aa5091a-505a-4c1c-b07f-1127b5ff8969" providerId="ADAL" clId="{186A71D0-8CE7-433D-AF09-DE5D9C0866B7}" dt="2019-12-06T15:03:01.860" v="61" actId="47"/>
          <pc:sldLayoutMkLst>
            <pc:docMk/>
            <pc:sldMasterMk cId="3109883686" sldId="2147483699"/>
            <pc:sldLayoutMk cId="1629466983" sldId="2147483711"/>
          </pc:sldLayoutMkLst>
        </pc:sldLayoutChg>
      </pc:sldMasterChg>
    </pc:docChg>
  </pc:docChgLst>
  <pc:docChgLst>
    <pc:chgData name="Dara Oladapo" userId="25f20264ab390bfc" providerId="LiveId" clId="{9C95AC68-59D4-4489-A78A-B5F2B93E1FCF}"/>
    <pc:docChg chg="custSel delSld modSld modSection">
      <pc:chgData name="Dara Oladapo" userId="25f20264ab390bfc" providerId="LiveId" clId="{9C95AC68-59D4-4489-A78A-B5F2B93E1FCF}" dt="2020-04-25T12:33:17.147" v="156" actId="478"/>
      <pc:docMkLst>
        <pc:docMk/>
      </pc:docMkLst>
      <pc:sldChg chg="delSp modSp mod">
        <pc:chgData name="Dara Oladapo" userId="25f20264ab390bfc" providerId="LiveId" clId="{9C95AC68-59D4-4489-A78A-B5F2B93E1FCF}" dt="2020-04-25T12:33:17.147" v="156" actId="478"/>
        <pc:sldMkLst>
          <pc:docMk/>
          <pc:sldMk cId="1273424778" sldId="3626"/>
        </pc:sldMkLst>
        <pc:spChg chg="mod">
          <ac:chgData name="Dara Oladapo" userId="25f20264ab390bfc" providerId="LiveId" clId="{9C95AC68-59D4-4489-A78A-B5F2B93E1FCF}" dt="2020-04-25T12:32:05.678" v="155" actId="14100"/>
          <ac:spMkLst>
            <pc:docMk/>
            <pc:sldMk cId="1273424778" sldId="3626"/>
            <ac:spMk id="5" creationId="{73ADA346-6D40-4DA7-BA05-338A700FC425}"/>
          </ac:spMkLst>
        </pc:spChg>
        <pc:spChg chg="del">
          <ac:chgData name="Dara Oladapo" userId="25f20264ab390bfc" providerId="LiveId" clId="{9C95AC68-59D4-4489-A78A-B5F2B93E1FCF}" dt="2020-04-25T12:33:17.147" v="156" actId="478"/>
          <ac:spMkLst>
            <pc:docMk/>
            <pc:sldMk cId="1273424778" sldId="3626"/>
            <ac:spMk id="6" creationId="{2236DB2D-A8B0-4570-AE0F-E9675BAC9CEB}"/>
          </ac:spMkLst>
        </pc:spChg>
        <pc:spChg chg="mod">
          <ac:chgData name="Dara Oladapo" userId="25f20264ab390bfc" providerId="LiveId" clId="{9C95AC68-59D4-4489-A78A-B5F2B93E1FCF}" dt="2020-04-25T12:32:02.430" v="154" actId="1076"/>
          <ac:spMkLst>
            <pc:docMk/>
            <pc:sldMk cId="1273424778" sldId="3626"/>
            <ac:spMk id="7" creationId="{E5557B30-B27D-41CE-9E9B-D6A9BD44EC4D}"/>
          </ac:spMkLst>
        </pc:spChg>
      </pc:sldChg>
      <pc:sldChg chg="delSp modSp mod">
        <pc:chgData name="Dara Oladapo" userId="25f20264ab390bfc" providerId="LiveId" clId="{9C95AC68-59D4-4489-A78A-B5F2B93E1FCF}" dt="2020-04-25T11:35:53.235" v="3" actId="478"/>
        <pc:sldMkLst>
          <pc:docMk/>
          <pc:sldMk cId="1721688724" sldId="3743"/>
        </pc:sldMkLst>
        <pc:spChg chg="mod">
          <ac:chgData name="Dara Oladapo" userId="25f20264ab390bfc" providerId="LiveId" clId="{9C95AC68-59D4-4489-A78A-B5F2B93E1FCF}" dt="2020-04-25T11:35:48.696" v="1"/>
          <ac:spMkLst>
            <pc:docMk/>
            <pc:sldMk cId="1721688724" sldId="3743"/>
            <ac:spMk id="3" creationId="{5A586183-8704-4952-B73B-4BA2DB05F78F}"/>
          </ac:spMkLst>
        </pc:spChg>
        <pc:picChg chg="del mod">
          <ac:chgData name="Dara Oladapo" userId="25f20264ab390bfc" providerId="LiveId" clId="{9C95AC68-59D4-4489-A78A-B5F2B93E1FCF}" dt="2020-04-25T11:35:53.235" v="3" actId="478"/>
          <ac:picMkLst>
            <pc:docMk/>
            <pc:sldMk cId="1721688724" sldId="3743"/>
            <ac:picMk id="8" creationId="{6D7F0D34-EFFF-4AB0-B1A5-04DB58CD5830}"/>
          </ac:picMkLst>
        </pc:picChg>
      </pc:sldChg>
      <pc:sldChg chg="del">
        <pc:chgData name="Dara Oladapo" userId="25f20264ab390bfc" providerId="LiveId" clId="{9C95AC68-59D4-4489-A78A-B5F2B93E1FCF}" dt="2020-04-25T11:36:02.376" v="4" actId="47"/>
        <pc:sldMkLst>
          <pc:docMk/>
          <pc:sldMk cId="715841135" sldId="4966"/>
        </pc:sldMkLst>
      </pc:sldChg>
      <pc:sldMasterChg chg="delSldLayout">
        <pc:chgData name="Dara Oladapo" userId="25f20264ab390bfc" providerId="LiveId" clId="{9C95AC68-59D4-4489-A78A-B5F2B93E1FCF}" dt="2020-04-25T11:36:02.376" v="4" actId="47"/>
        <pc:sldMasterMkLst>
          <pc:docMk/>
          <pc:sldMasterMk cId="3876438879" sldId="2147483661"/>
        </pc:sldMasterMkLst>
        <pc:sldLayoutChg chg="del">
          <pc:chgData name="Dara Oladapo" userId="25f20264ab390bfc" providerId="LiveId" clId="{9C95AC68-59D4-4489-A78A-B5F2B93E1FCF}" dt="2020-04-25T11:36:02.376" v="4" actId="47"/>
          <pc:sldLayoutMkLst>
            <pc:docMk/>
            <pc:sldMasterMk cId="3876438879" sldId="2147483661"/>
            <pc:sldLayoutMk cId="3553998649" sldId="214748369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C6AFE7-613A-4D0F-B93B-EEE00CFDAD40}" type="datetimeFigureOut">
              <a:rPr lang="en-US" smtClean="0"/>
              <a:t>4/25/2020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632A4-FFB0-49ED-BC88-9C44C84E0771}" type="slidenum">
              <a:rPr lang="en-US" smtClean="0"/>
              <a:t>‹#›</a:t>
            </a:fld>
            <a:endParaRPr lang="en-US"/>
          </a:p>
        </p:txBody>
      </p:sp>
    </p:spTree>
    <p:extLst>
      <p:ext uri="{BB962C8B-B14F-4D97-AF65-F5344CB8AC3E}">
        <p14:creationId xmlns:p14="http://schemas.microsoft.com/office/powerpoint/2010/main" val="13614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6C4973-4A1E-4D3C-8055-033565B1875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71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Things we don’t watch are measures of ACTIVITY not IMPACT</a:t>
            </a:r>
            <a:endParaRPr lang="en-US"/>
          </a:p>
          <a:p>
            <a:endParaRPr lang="en-US"/>
          </a:p>
        </p:txBody>
      </p:sp>
      <p:sp>
        <p:nvSpPr>
          <p:cNvPr id="4" name="Slide Number Placeholder 3"/>
          <p:cNvSpPr>
            <a:spLocks noGrp="1"/>
          </p:cNvSpPr>
          <p:nvPr>
            <p:ph type="sldNum" sz="quarter" idx="5"/>
          </p:nvPr>
        </p:nvSpPr>
        <p:spPr/>
        <p:txBody>
          <a:bodyPr/>
          <a:lstStyle/>
          <a:p>
            <a:fld id="{DD55BF3A-405D-7F43-8A89-DE9412B4458B}" type="slidenum">
              <a:rPr lang="en-GB" smtClean="0"/>
              <a:t>11</a:t>
            </a:fld>
            <a:endParaRPr lang="en-GB"/>
          </a:p>
        </p:txBody>
      </p:sp>
    </p:spTree>
    <p:extLst>
      <p:ext uri="{BB962C8B-B14F-4D97-AF65-F5344CB8AC3E}">
        <p14:creationId xmlns:p14="http://schemas.microsoft.com/office/powerpoint/2010/main" val="237110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4/25/2020 12:35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4/25/2020 12:35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19</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t>&amp; at Microsoft we love open source.</a:t>
            </a:r>
          </a:p>
          <a:p>
            <a:pPr marL="285750" indent="-285750">
              <a:buFont typeface="Arial" panose="020B0604020202020204" pitchFamily="34" charset="0"/>
              <a:buChar char="•"/>
            </a:pPr>
            <a:r>
              <a:rPr lang="en-GB" dirty="0"/>
              <a:t>First OSS project was in 2004 when the Windows Installer Toolkit (WiX) was released to </a:t>
            </a:r>
            <a:r>
              <a:rPr lang="en-GB" dirty="0" err="1"/>
              <a:t>SourceForge</a:t>
            </a:r>
            <a:r>
              <a:rPr lang="en-GB" dirty="0"/>
              <a:t>.</a:t>
            </a:r>
          </a:p>
          <a:p>
            <a:pPr marL="285750" indent="-285750">
              <a:buFont typeface="Arial" panose="020B0604020202020204" pitchFamily="34" charset="0"/>
              <a:buChar char="•"/>
            </a:pPr>
            <a:r>
              <a:rPr lang="en-GB" dirty="0"/>
              <a:t>Started contributing to the Linux kernel in 2009</a:t>
            </a:r>
          </a:p>
          <a:p>
            <a:pPr marL="285750" indent="-285750">
              <a:buFont typeface="Arial" panose="020B0604020202020204" pitchFamily="34" charset="0"/>
              <a:buChar char="•"/>
            </a:pPr>
            <a:r>
              <a:rPr lang="en-GB" dirty="0"/>
              <a:t>Every year we do more &amp; more in the open source realm.</a:t>
            </a:r>
          </a:p>
          <a:p>
            <a:pPr marL="285750" indent="-285750">
              <a:buFont typeface="Arial" panose="020B0604020202020204" pitchFamily="34" charset="0"/>
              <a:buChar char="•"/>
            </a:pPr>
            <a:r>
              <a:rPr lang="en-GB" dirty="0"/>
              <a:t>How we embrace the projects the community has embraced… from Linux to Kubernetes.</a:t>
            </a:r>
          </a:p>
          <a:p>
            <a:pPr marL="285750" indent="-285750">
              <a:buFont typeface="Arial" panose="020B0604020202020204" pitchFamily="34" charset="0"/>
              <a:buChar char="•"/>
            </a:pPr>
            <a:r>
              <a:rPr lang="en-GB" dirty="0"/>
              <a:t>One of the ones I was deeply involved in was whether to compete with Git or become part of it.  Today most of MS development is done in Git.  The source control system that Linux created.  </a:t>
            </a:r>
          </a:p>
          <a:p>
            <a:pPr marL="285750" indent="-285750">
              <a:buFont typeface="Arial" panose="020B0604020202020204" pitchFamily="34" charset="0"/>
              <a:buChar char="•"/>
            </a:pPr>
            <a:r>
              <a:rPr lang="en-GB" dirty="0"/>
              <a:t>Including Windows. </a:t>
            </a:r>
            <a:r>
              <a:rPr lang="en-GB" sz="1224" kern="1200" dirty="0">
                <a:solidFill>
                  <a:schemeClr val="tx1"/>
                </a:solidFill>
                <a:effectLst/>
                <a:latin typeface="+mn-lt"/>
                <a:ea typeface="+mn-ea"/>
                <a:cs typeface="+mn-cs"/>
              </a:rPr>
              <a:t>Think about that for a second, the Windows team use the source control system written by Linus Torvalds. </a:t>
            </a:r>
            <a:endParaRPr lang="en-GB" dirty="0"/>
          </a:p>
          <a:p>
            <a:pPr marL="285750" indent="-285750">
              <a:buFont typeface="Arial" panose="020B0604020202020204" pitchFamily="34" charset="0"/>
              <a:buChar char="•"/>
            </a:pPr>
            <a:r>
              <a:rPr lang="en-GB" dirty="0"/>
              <a:t>Or the ways we increasingly open source the software we work on… from .NET to VS Code &amp; TypeScript.  In fact, much of the core tech in Azure Pipelines itself is open source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a:t>Transition:</a:t>
            </a:r>
          </a:p>
          <a:p>
            <a:pPr marL="285750" indent="-285750">
              <a:buFont typeface="Arial" panose="020B0604020202020204" pitchFamily="34" charset="0"/>
              <a:buChar char="•"/>
            </a:pPr>
            <a:r>
              <a:rPr lang="en-GB" dirty="0"/>
              <a:t>This week we are adding to this list of giving to open source…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4/25/2020 12:35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7798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part of our DevOps journey we have gone from:</a:t>
            </a:r>
          </a:p>
          <a:p>
            <a:endParaRPr lang="en-GB"/>
          </a:p>
          <a:p>
            <a:r>
              <a:rPr lang="en-GB"/>
              <a:t>Builds from 19hours to 5 mins</a:t>
            </a:r>
          </a:p>
          <a:p>
            <a:endParaRPr lang="en-GB"/>
          </a:p>
          <a:p>
            <a:r>
              <a:rPr lang="en-GB"/>
              <a:t>From multiple months to release a product to multiple releases a day</a:t>
            </a:r>
            <a:endParaRPr lang="en-US"/>
          </a:p>
          <a:p>
            <a:endParaRPr lang="en-US"/>
          </a:p>
        </p:txBody>
      </p:sp>
      <p:sp>
        <p:nvSpPr>
          <p:cNvPr id="4" name="Slide Number Placeholder 3"/>
          <p:cNvSpPr>
            <a:spLocks noGrp="1"/>
          </p:cNvSpPr>
          <p:nvPr>
            <p:ph type="sldNum" sz="quarter" idx="5"/>
          </p:nvPr>
        </p:nvSpPr>
        <p:spPr/>
        <p:txBody>
          <a:bodyPr/>
          <a:lstStyle/>
          <a:p>
            <a:fld id="{DD55BF3A-405D-7F43-8A89-DE9412B4458B}" type="slidenum">
              <a:rPr lang="en-GB" smtClean="0"/>
              <a:t>2</a:t>
            </a:fld>
            <a:endParaRPr lang="en-GB"/>
          </a:p>
        </p:txBody>
      </p:sp>
    </p:spTree>
    <p:extLst>
      <p:ext uri="{BB962C8B-B14F-4D97-AF65-F5344CB8AC3E}">
        <p14:creationId xmlns:p14="http://schemas.microsoft.com/office/powerpoint/2010/main" val="3109125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805129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25</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26</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27</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28</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30</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4/25/2020 12:35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31</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4/25/2020 12:35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32</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4/25/2020 12:35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33</a:t>
            </a:fld>
            <a:endParaRPr lang="en-US">
              <a:solidFill>
                <a:prstClr val="black"/>
              </a:solidFill>
            </a:endParaRPr>
          </a:p>
        </p:txBody>
      </p:sp>
    </p:spTree>
    <p:extLst>
      <p:ext uri="{BB962C8B-B14F-4D97-AF65-F5344CB8AC3E}">
        <p14:creationId xmlns:p14="http://schemas.microsoft.com/office/powerpoint/2010/main" val="3332090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Ship-it Awards in Microsoft</a:t>
            </a:r>
          </a:p>
          <a:p>
            <a:r>
              <a:rPr lang="en-GB"/>
              <a:t>Perfect is the enemy of finished</a:t>
            </a:r>
          </a:p>
          <a:p>
            <a:endParaRPr lang="en-GB"/>
          </a:p>
          <a:p>
            <a:r>
              <a:rPr lang="en-GB" b="1"/>
              <a:t>Culture change: </a:t>
            </a:r>
            <a:r>
              <a:rPr lang="en-GB" b="0"/>
              <a:t>Release often – fail fast</a:t>
            </a:r>
          </a:p>
          <a:p>
            <a:r>
              <a:rPr lang="en-GB"/>
              <a:t>Invest in infrastructure to help ship</a:t>
            </a:r>
          </a:p>
          <a:p>
            <a:endParaRPr lang="en-GB"/>
          </a:p>
          <a:p>
            <a:r>
              <a:rPr lang="en-GB"/>
              <a:t>When you have lots of teams working independently, important to have a consistent definition of done</a:t>
            </a:r>
            <a:endParaRPr lang="en-US"/>
          </a:p>
          <a:p>
            <a:endParaRPr lang="en-US"/>
          </a:p>
        </p:txBody>
      </p:sp>
      <p:sp>
        <p:nvSpPr>
          <p:cNvPr id="4" name="Slide Number Placeholder 3"/>
          <p:cNvSpPr>
            <a:spLocks noGrp="1"/>
          </p:cNvSpPr>
          <p:nvPr>
            <p:ph type="sldNum" sz="quarter" idx="5"/>
          </p:nvPr>
        </p:nvSpPr>
        <p:spPr/>
        <p:txBody>
          <a:bodyPr/>
          <a:lstStyle/>
          <a:p>
            <a:fld id="{DD55BF3A-405D-7F43-8A89-DE9412B4458B}" type="slidenum">
              <a:rPr lang="en-GB" smtClean="0"/>
              <a:t>3</a:t>
            </a:fld>
            <a:endParaRPr lang="en-GB"/>
          </a:p>
        </p:txBody>
      </p:sp>
    </p:spTree>
    <p:extLst>
      <p:ext uri="{BB962C8B-B14F-4D97-AF65-F5344CB8AC3E}">
        <p14:creationId xmlns:p14="http://schemas.microsoft.com/office/powerpoint/2010/main" val="3212645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4/25/2020 12:35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34</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The functionality you know and love today remains and will continue to be actively expanded on at the same rapid cadence as you are used to. The services will get even more open and extensible with more choice to your workflows. You will be able to move to the new UI when it works for you and your team</a:t>
            </a:r>
            <a:endParaRPr lang="en-US" dirty="0"/>
          </a:p>
          <a:p>
            <a:endParaRPr lang="en-GB" dirty="0"/>
          </a:p>
          <a:p>
            <a:r>
              <a:rPr lang="en-GB" sz="1400" b="1" u="sng" dirty="0"/>
              <a:t>Existing Accounts</a:t>
            </a:r>
          </a:p>
          <a:p>
            <a:r>
              <a:rPr lang="en-GB" sz="1400" b="0" dirty="0">
                <a:solidFill>
                  <a:schemeClr val="tx1"/>
                </a:solidFill>
              </a:rPr>
              <a:t>https://myorg.visualstudio.com continues to work but new https://dev.azure.com/myOrg address also available for opt-in.</a:t>
            </a:r>
          </a:p>
          <a:p>
            <a:r>
              <a:rPr lang="en-GB" sz="1400" b="0" dirty="0">
                <a:solidFill>
                  <a:schemeClr val="tx1"/>
                </a:solidFill>
              </a:rPr>
              <a:t>New UI opt-in per user. Will start advertising new UI once feedback from new accounts and early adopters has been incorporated.</a:t>
            </a:r>
          </a:p>
          <a:p>
            <a:r>
              <a:rPr lang="en-GB" sz="1400" b="0" dirty="0">
                <a:solidFill>
                  <a:schemeClr val="tx1"/>
                </a:solidFill>
              </a:rPr>
              <a:t>Can disable services on a per project basis</a:t>
            </a:r>
          </a:p>
          <a:p>
            <a:r>
              <a:rPr lang="en-GB" sz="1400" b="0" dirty="0">
                <a:solidFill>
                  <a:schemeClr val="tx1"/>
                </a:solidFill>
              </a:rPr>
              <a:t>New Azure branding in communications and documentation (emails, alerts etc).</a:t>
            </a:r>
          </a:p>
          <a:p>
            <a:r>
              <a:rPr lang="en-GB" sz="1400" b="0" dirty="0">
                <a:solidFill>
                  <a:schemeClr val="tx1"/>
                </a:solidFill>
              </a:rPr>
              <a:t>Websites and documentation will move from Visual Studio to Azure based locations (with redirects in place).</a:t>
            </a:r>
          </a:p>
          <a:p>
            <a:r>
              <a:rPr lang="en-GB" sz="1400" b="0" dirty="0">
                <a:solidFill>
                  <a:schemeClr val="tx1"/>
                </a:solidFill>
              </a:rPr>
              <a:t>Redirects available for some time.</a:t>
            </a:r>
          </a:p>
          <a:p>
            <a:r>
              <a:rPr lang="en-GB" sz="1400" b="0" dirty="0">
                <a:solidFill>
                  <a:schemeClr val="tx1"/>
                </a:solidFill>
              </a:rPr>
              <a:t>TFS will remain the on-premises brand until we ship the next major version in 2019. Existing TFS branded information and downloads remain in Visual Studio locations until next release. The new UI will be available in that release.</a:t>
            </a:r>
          </a:p>
          <a:p>
            <a:endParaRPr lang="en-GB" dirty="0"/>
          </a:p>
          <a:p>
            <a:r>
              <a:rPr lang="en-GB" sz="1400" b="1" dirty="0"/>
              <a:t>Pricing</a:t>
            </a:r>
          </a:p>
          <a:p>
            <a:r>
              <a:rPr lang="en-GB" sz="1400" b="0" dirty="0">
                <a:solidFill>
                  <a:schemeClr val="tx1"/>
                </a:solidFill>
              </a:rPr>
              <a:t>A few key changes:</a:t>
            </a:r>
          </a:p>
          <a:p>
            <a:pPr marL="285750" indent="-285750">
              <a:buFont typeface="Arial" panose="020B0604020202020204" pitchFamily="34" charset="0"/>
              <a:buChar char="•"/>
            </a:pPr>
            <a:r>
              <a:rPr lang="en-GB" sz="1400" b="0" dirty="0">
                <a:solidFill>
                  <a:schemeClr val="tx1"/>
                </a:solidFill>
              </a:rPr>
              <a:t>Public project usage is free.</a:t>
            </a:r>
          </a:p>
          <a:p>
            <a:pPr marL="285750" indent="-285750">
              <a:buFont typeface="Arial" panose="020B0604020202020204" pitchFamily="34" charset="0"/>
              <a:buChar char="•"/>
            </a:pPr>
            <a:r>
              <a:rPr lang="en-GB" sz="1400" b="0" dirty="0">
                <a:solidFill>
                  <a:schemeClr val="tx1"/>
                </a:solidFill>
              </a:rPr>
              <a:t>The free tier for Pipelines now includes 1,800 minutes per month, up from 240.</a:t>
            </a:r>
          </a:p>
          <a:p>
            <a:pPr marL="285750" indent="-285750">
              <a:buFont typeface="Arial" panose="020B0604020202020204" pitchFamily="34" charset="0"/>
              <a:buChar char="•"/>
            </a:pPr>
            <a:r>
              <a:rPr lang="en-GB" sz="1400" b="0" dirty="0">
                <a:solidFill>
                  <a:schemeClr val="tx1"/>
                </a:solidFill>
              </a:rPr>
              <a:t>Pipelines can be used independently from Repos—so if your repos are hosted on GitHub you don’t need to pay for Repos &amp; Boards (Basic) for your users.</a:t>
            </a:r>
          </a:p>
          <a:p>
            <a:endParaRPr lang="en-GB" sz="1400" dirty="0"/>
          </a:p>
          <a:p>
            <a:r>
              <a:rPr lang="en-GB" sz="1400" b="1" u="sng" dirty="0"/>
              <a:t>New Accounts</a:t>
            </a:r>
          </a:p>
          <a:p>
            <a:r>
              <a:rPr lang="en-GB" sz="1400" b="0" dirty="0">
                <a:solidFill>
                  <a:schemeClr val="tx1"/>
                </a:solidFill>
              </a:rPr>
              <a:t>https://dev.azure.com/myOrg based URL.</a:t>
            </a:r>
          </a:p>
          <a:p>
            <a:r>
              <a:rPr lang="en-GB" sz="1400" b="0" dirty="0">
                <a:solidFill>
                  <a:schemeClr val="tx1"/>
                </a:solidFill>
              </a:rPr>
              <a:t>New UI by default.</a:t>
            </a:r>
          </a:p>
          <a:p>
            <a:endParaRPr lang="en-GB"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38</a:t>
            </a:fld>
            <a:endParaRPr lang="en-US"/>
          </a:p>
        </p:txBody>
      </p:sp>
    </p:spTree>
    <p:extLst>
      <p:ext uri="{BB962C8B-B14F-4D97-AF65-F5344CB8AC3E}">
        <p14:creationId xmlns:p14="http://schemas.microsoft.com/office/powerpoint/2010/main" val="990734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40</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4/25/2020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7867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400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4/25/2020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80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4/25/2020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82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Everyone tests in production. EVERYOINE</a:t>
            </a:r>
          </a:p>
          <a:p>
            <a:endParaRPr lang="en-GB"/>
          </a:p>
          <a:p>
            <a:r>
              <a:rPr lang="en-GB"/>
              <a:t>So build processes around that</a:t>
            </a:r>
          </a:p>
          <a:p>
            <a:r>
              <a:rPr lang="en-GB"/>
              <a:t> - Progressive exposure though canary / ringed deployments</a:t>
            </a:r>
          </a:p>
          <a:p>
            <a:r>
              <a:rPr lang="en-GB"/>
              <a:t> - Feature Flags</a:t>
            </a:r>
          </a:p>
          <a:p>
            <a:endParaRPr lang="en-GB"/>
          </a:p>
          <a:p>
            <a:r>
              <a:rPr lang="en-GB"/>
              <a:t>Because your amazingly clever feature doesn’t matter unless customer use it and get value from it</a:t>
            </a:r>
            <a:endParaRPr lang="en-US"/>
          </a:p>
          <a:p>
            <a:endParaRPr lang="en-US"/>
          </a:p>
        </p:txBody>
      </p:sp>
      <p:sp>
        <p:nvSpPr>
          <p:cNvPr id="4" name="Slide Number Placeholder 3"/>
          <p:cNvSpPr>
            <a:spLocks noGrp="1"/>
          </p:cNvSpPr>
          <p:nvPr>
            <p:ph type="sldNum" sz="quarter" idx="5"/>
          </p:nvPr>
        </p:nvSpPr>
        <p:spPr/>
        <p:txBody>
          <a:bodyPr/>
          <a:lstStyle/>
          <a:p>
            <a:fld id="{DD55BF3A-405D-7F43-8A89-DE9412B4458B}" type="slidenum">
              <a:rPr lang="en-GB" smtClean="0"/>
              <a:t>8</a:t>
            </a:fld>
            <a:endParaRPr lang="en-GB"/>
          </a:p>
        </p:txBody>
      </p:sp>
    </p:spTree>
    <p:extLst>
      <p:ext uri="{BB962C8B-B14F-4D97-AF65-F5344CB8AC3E}">
        <p14:creationId xmlns:p14="http://schemas.microsoft.com/office/powerpoint/2010/main" val="1505226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400">
                <a:solidFill>
                  <a:schemeClr val="tx1"/>
                </a:solidFill>
              </a:rPr>
              <a:t>Progressive Exposure</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9309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875221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80105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7087299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4715372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99983636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8346281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5900211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906483912"/>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3753626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8902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7583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096142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9319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865328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3207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5486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485976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16242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06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5586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33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5122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499035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9882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436265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61810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2056161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1184284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9891905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4330979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8764388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90" r:id="rId26"/>
    <p:sldLayoutId id="2147483691" r:id="rId27"/>
    <p:sldLayoutId id="2147483693" r:id="rId28"/>
    <p:sldLayoutId id="2147483694" r:id="rId29"/>
    <p:sldLayoutId id="2147483698"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7.sv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1.png"/><Relationship Id="rId7" Type="http://schemas.openxmlformats.org/officeDocument/2006/relationships/image" Target="../media/image62.sv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1.png"/><Relationship Id="rId7" Type="http://schemas.openxmlformats.org/officeDocument/2006/relationships/image" Target="../media/image69.sv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1.png"/><Relationship Id="rId7" Type="http://schemas.openxmlformats.org/officeDocument/2006/relationships/image" Target="../media/image76.sv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75.pn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jpg"/><Relationship Id="rId18" Type="http://schemas.openxmlformats.org/officeDocument/2006/relationships/image" Target="../media/image30.png"/><Relationship Id="rId3" Type="http://schemas.openxmlformats.org/officeDocument/2006/relationships/image" Target="../media/image80.png"/><Relationship Id="rId21" Type="http://schemas.openxmlformats.org/officeDocument/2006/relationships/image" Target="../media/image33.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29.png"/><Relationship Id="rId2" Type="http://schemas.openxmlformats.org/officeDocument/2006/relationships/notesSlide" Target="../notesSlides/notesSlide26.xml"/><Relationship Id="rId16" Type="http://schemas.openxmlformats.org/officeDocument/2006/relationships/image" Target="../media/image93.svg"/><Relationship Id="rId20"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19" Type="http://schemas.openxmlformats.org/officeDocument/2006/relationships/image" Target="../media/image31.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91.png"/><Relationship Id="rId5" Type="http://schemas.openxmlformats.org/officeDocument/2006/relationships/image" Target="../media/image97.png"/><Relationship Id="rId4" Type="http://schemas.openxmlformats.org/officeDocument/2006/relationships/image" Target="../media/image90.jpg"/><Relationship Id="rId9"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95.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31.png"/><Relationship Id="rId21" Type="http://schemas.openxmlformats.org/officeDocument/2006/relationships/image" Target="../media/image117.png"/><Relationship Id="rId7" Type="http://schemas.openxmlformats.org/officeDocument/2006/relationships/image" Target="../media/image106.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image" Target="../media/image103.png"/><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25.xml"/><Relationship Id="rId6" Type="http://schemas.openxmlformats.org/officeDocument/2006/relationships/image" Target="../media/image105.png"/><Relationship Id="rId11" Type="http://schemas.openxmlformats.org/officeDocument/2006/relationships/image" Target="../media/image33.png"/><Relationship Id="rId5" Type="http://schemas.openxmlformats.org/officeDocument/2006/relationships/image" Target="../media/image104.png"/><Relationship Id="rId15" Type="http://schemas.openxmlformats.org/officeDocument/2006/relationships/image" Target="../media/image111.png"/><Relationship Id="rId10" Type="http://schemas.openxmlformats.org/officeDocument/2006/relationships/image" Target="../media/image32.png"/><Relationship Id="rId19" Type="http://schemas.openxmlformats.org/officeDocument/2006/relationships/image" Target="../media/image115.png"/><Relationship Id="rId4" Type="http://schemas.openxmlformats.org/officeDocument/2006/relationships/image" Target="../media/image29.png"/><Relationship Id="rId9" Type="http://schemas.openxmlformats.org/officeDocument/2006/relationships/image" Target="../media/image30.png"/><Relationship Id="rId1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png"/><Relationship Id="rId1" Type="http://schemas.openxmlformats.org/officeDocument/2006/relationships/slideLayout" Target="../slideLayouts/slideLayout8.xml"/><Relationship Id="rId5" Type="http://schemas.openxmlformats.org/officeDocument/2006/relationships/image" Target="../media/image121.pn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8" Type="http://schemas.openxmlformats.org/officeDocument/2006/relationships/image" Target="../media/image129.svg"/><Relationship Id="rId13" Type="http://schemas.openxmlformats.org/officeDocument/2006/relationships/image" Target="../media/image31.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17" Type="http://schemas.openxmlformats.org/officeDocument/2006/relationships/image" Target="../media/image30.png"/><Relationship Id="rId2" Type="http://schemas.openxmlformats.org/officeDocument/2006/relationships/notesSlide" Target="../notesSlides/notesSlide32.xml"/><Relationship Id="rId16"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29.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 Id="rId1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blogs.msdn.com/cfs-file.ashx/__key/communityserver-blogs-components-weblogfiles/00-00-00-36-52-metablogapi/8765.image_5F00_41AFD667.png" TargetMode="External"/><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Dara Oladapo</a:t>
            </a:r>
          </a:p>
          <a:p>
            <a:r>
              <a:rPr lang="en-US" dirty="0"/>
              <a:t>daraoladapo.com</a:t>
            </a:r>
          </a:p>
          <a:p>
            <a:r>
              <a:rPr lang="en-US" dirty="0"/>
              <a:t>@</a:t>
            </a:r>
            <a:r>
              <a:rPr lang="en-US" dirty="0" err="1"/>
              <a:t>DaraOladapo</a:t>
            </a:r>
            <a:endParaRPr lang="en-US" dirty="0"/>
          </a:p>
        </p:txBody>
      </p:sp>
      <p:sp>
        <p:nvSpPr>
          <p:cNvPr id="3" name="Title 2">
            <a:extLst>
              <a:ext uri="{FF2B5EF4-FFF2-40B4-BE49-F238E27FC236}">
                <a16:creationId xmlns:a16="http://schemas.microsoft.com/office/drawing/2014/main" id="{5A586183-8704-4952-B73B-4BA2DB05F78F}"/>
              </a:ext>
            </a:extLst>
          </p:cNvPr>
          <p:cNvSpPr>
            <a:spLocks noGrp="1"/>
          </p:cNvSpPr>
          <p:nvPr>
            <p:ph type="title"/>
          </p:nvPr>
        </p:nvSpPr>
        <p:spPr/>
        <p:txBody>
          <a:bodyPr/>
          <a:lstStyle/>
          <a:p>
            <a:r>
              <a:rPr lang="en-US" dirty="0"/>
              <a:t>Ease Application Deployment with Azure DevOps</a:t>
            </a: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Tracking Deployments to Production (5 Rings)</a:t>
            </a:r>
          </a:p>
        </p:txBody>
      </p:sp>
      <p:sp>
        <p:nvSpPr>
          <p:cNvPr id="5" name="TextBox 4"/>
          <p:cNvSpPr txBox="1"/>
          <p:nvPr/>
        </p:nvSpPr>
        <p:spPr>
          <a:xfrm>
            <a:off x="3436678" y="3787757"/>
            <a:ext cx="7388174" cy="2413811"/>
          </a:xfrm>
          <a:prstGeom prst="rect">
            <a:avLst/>
          </a:prstGeom>
          <a:noFill/>
        </p:spPr>
        <p:txBody>
          <a:bodyPr wrap="square" lIns="0" tIns="0" rIns="0" bIns="0" rtlCol="0">
            <a:spAutoFit/>
          </a:bodyPr>
          <a:lstStyle/>
          <a:p>
            <a:pPr marL="457157" marR="0" lvl="0" indent="-457157" algn="l" defTabSz="914367" rtl="0" eaLnBrk="1" fontAlgn="auto" latinLnBrk="0" hangingPunct="1">
              <a:lnSpc>
                <a:spcPct val="100000"/>
              </a:lnSpc>
              <a:spcBef>
                <a:spcPts val="0"/>
              </a:spcBef>
              <a:spcAft>
                <a:spcPts val="1176"/>
              </a:spcAft>
              <a:buClrTx/>
              <a:buSzTx/>
              <a:buFont typeface="+mj-lt"/>
              <a:buAutoNum type="arabicPeriod"/>
              <a:tabLst/>
              <a:defRPr/>
            </a:pPr>
            <a:r>
              <a:rPr kumimoji="0" lang="en-US" sz="2353" b="0" i="0" u="none" strike="noStrike" kern="1200" cap="none" spc="-7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Canary (internal users)</a:t>
            </a:r>
          </a:p>
          <a:p>
            <a:pPr marL="457157" marR="0" lvl="0" indent="-457157" algn="l" defTabSz="914367" rtl="0" eaLnBrk="1" fontAlgn="auto" latinLnBrk="0" hangingPunct="1">
              <a:lnSpc>
                <a:spcPct val="100000"/>
              </a:lnSpc>
              <a:spcBef>
                <a:spcPts val="0"/>
              </a:spcBef>
              <a:spcAft>
                <a:spcPts val="1176"/>
              </a:spcAft>
              <a:buClrTx/>
              <a:buSzTx/>
              <a:buFontTx/>
              <a:buAutoNum type="arabicPeriod"/>
              <a:tabLst/>
              <a:defRPr/>
            </a:pPr>
            <a:r>
              <a:rPr kumimoji="0" lang="en-US" sz="2353" b="0" i="0" u="none" strike="noStrike" kern="1200" cap="none" spc="-7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Smallest external data center</a:t>
            </a:r>
          </a:p>
          <a:p>
            <a:pPr marL="457157" marR="0" lvl="0" indent="-457157" algn="l" defTabSz="914367" rtl="0" eaLnBrk="1" fontAlgn="auto" latinLnBrk="0" hangingPunct="1">
              <a:lnSpc>
                <a:spcPct val="100000"/>
              </a:lnSpc>
              <a:spcBef>
                <a:spcPts val="0"/>
              </a:spcBef>
              <a:spcAft>
                <a:spcPts val="1176"/>
              </a:spcAft>
              <a:buClrTx/>
              <a:buSzTx/>
              <a:buFontTx/>
              <a:buAutoNum type="arabicPeriod"/>
              <a:tabLst/>
              <a:defRPr/>
            </a:pPr>
            <a:r>
              <a:rPr kumimoji="0" lang="en-US" sz="2353" b="0" i="0" u="none" strike="noStrike" kern="1200" cap="none" spc="-7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Largest external data center</a:t>
            </a:r>
          </a:p>
          <a:p>
            <a:pPr marL="457157" marR="0" lvl="0" indent="-457157" algn="l" defTabSz="914367" rtl="0" eaLnBrk="1" fontAlgn="auto" latinLnBrk="0" hangingPunct="1">
              <a:lnSpc>
                <a:spcPct val="100000"/>
              </a:lnSpc>
              <a:spcBef>
                <a:spcPts val="0"/>
              </a:spcBef>
              <a:spcAft>
                <a:spcPts val="1176"/>
              </a:spcAft>
              <a:buClrTx/>
              <a:buSzTx/>
              <a:buFontTx/>
              <a:buAutoNum type="arabicPeriod"/>
              <a:tabLst/>
              <a:defRPr/>
            </a:pPr>
            <a:r>
              <a:rPr kumimoji="0" lang="en-US" sz="2353" b="0" i="0" u="none" strike="noStrike" kern="1200" cap="none" spc="-7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International  data centers</a:t>
            </a:r>
          </a:p>
          <a:p>
            <a:pPr marL="457157" marR="0" lvl="0" indent="-457157" algn="l" defTabSz="914367" rtl="0" eaLnBrk="1" fontAlgn="auto" latinLnBrk="0" hangingPunct="1">
              <a:lnSpc>
                <a:spcPct val="100000"/>
              </a:lnSpc>
              <a:spcBef>
                <a:spcPts val="0"/>
              </a:spcBef>
              <a:spcAft>
                <a:spcPts val="1176"/>
              </a:spcAft>
              <a:buClrTx/>
              <a:buSzTx/>
              <a:buFontTx/>
              <a:buAutoNum type="arabicPeriod"/>
              <a:tabLst/>
              <a:defRPr/>
            </a:pPr>
            <a:r>
              <a:rPr kumimoji="0" lang="en-US" sz="2353" b="0" i="0" u="none" strike="noStrike" kern="1200" cap="none" spc="-7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All the rest</a:t>
            </a:r>
          </a:p>
        </p:txBody>
      </p:sp>
      <p:pic>
        <p:nvPicPr>
          <p:cNvPr id="11" name="Picture 10">
            <a:extLst>
              <a:ext uri="{FF2B5EF4-FFF2-40B4-BE49-F238E27FC236}">
                <a16:creationId xmlns:a16="http://schemas.microsoft.com/office/drawing/2014/main" id="{5F8AD34C-EFAB-40D1-A0EB-B6C9E8712B96}"/>
              </a:ext>
            </a:extLst>
          </p:cNvPr>
          <p:cNvPicPr>
            <a:picLocks noChangeAspect="1"/>
          </p:cNvPicPr>
          <p:nvPr/>
        </p:nvPicPr>
        <p:blipFill>
          <a:blip r:embed="rId3"/>
          <a:stretch>
            <a:fillRect/>
          </a:stretch>
        </p:blipFill>
        <p:spPr>
          <a:xfrm>
            <a:off x="1" y="1361942"/>
            <a:ext cx="12212205" cy="1708303"/>
          </a:xfrm>
          <a:prstGeom prst="rect">
            <a:avLst/>
          </a:prstGeom>
        </p:spPr>
      </p:pic>
    </p:spTree>
    <p:extLst>
      <p:ext uri="{BB962C8B-B14F-4D97-AF65-F5344CB8AC3E}">
        <p14:creationId xmlns:p14="http://schemas.microsoft.com/office/powerpoint/2010/main" val="111579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CA1BA19-3B6C-423E-9D62-608C8934E89A}"/>
              </a:ext>
            </a:extLst>
          </p:cNvPr>
          <p:cNvGrpSpPr/>
          <p:nvPr/>
        </p:nvGrpSpPr>
        <p:grpSpPr>
          <a:xfrm>
            <a:off x="8072589" y="1875966"/>
            <a:ext cx="3445722" cy="4094363"/>
            <a:chOff x="5274098" y="1372771"/>
            <a:chExt cx="3514816" cy="4027683"/>
          </a:xfrm>
        </p:grpSpPr>
        <p:sp>
          <p:nvSpPr>
            <p:cNvPr id="6" name="Freeform: Shape 5">
              <a:extLst>
                <a:ext uri="{FF2B5EF4-FFF2-40B4-BE49-F238E27FC236}">
                  <a16:creationId xmlns:a16="http://schemas.microsoft.com/office/drawing/2014/main" id="{761A44F1-1F4D-419A-8C89-DB896D9CB015}"/>
                </a:ext>
              </a:extLst>
            </p:cNvPr>
            <p:cNvSpPr/>
            <p:nvPr/>
          </p:nvSpPr>
          <p:spPr>
            <a:xfrm>
              <a:off x="5274098" y="2073936"/>
              <a:ext cx="3514816" cy="332651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8895" tIns="88895" rIns="118527" bIns="133343"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350151" lvl="1" indent="-168072" defTabSz="740764">
                <a:lnSpc>
                  <a:spcPct val="90000"/>
                </a:lnSpc>
                <a:spcBef>
                  <a:spcPct val="0"/>
                </a:spcBef>
                <a:spcAft>
                  <a:spcPts val="1176"/>
                </a:spcAft>
                <a:buFontTx/>
                <a:buChar char="•"/>
                <a:defRPr/>
              </a:pPr>
              <a:r>
                <a:rPr lang="en-US" sz="1961">
                  <a:solidFill>
                    <a:srgbClr val="353535">
                      <a:hueOff val="0"/>
                      <a:satOff val="0"/>
                      <a:lumOff val="0"/>
                      <a:alphaOff val="0"/>
                    </a:srgbClr>
                  </a:solidFill>
                  <a:latin typeface="Segoe UI Semilight"/>
                </a:rPr>
                <a:t>Original estimate</a:t>
              </a:r>
            </a:p>
            <a:p>
              <a:pPr marL="350151" lvl="1" indent="-168072" defTabSz="740764">
                <a:lnSpc>
                  <a:spcPct val="90000"/>
                </a:lnSpc>
                <a:spcBef>
                  <a:spcPct val="0"/>
                </a:spcBef>
                <a:spcAft>
                  <a:spcPts val="1176"/>
                </a:spcAft>
                <a:buFontTx/>
                <a:buChar char="•"/>
                <a:defRPr/>
              </a:pPr>
              <a:r>
                <a:rPr lang="en-US" sz="1961">
                  <a:solidFill>
                    <a:srgbClr val="353535">
                      <a:hueOff val="0"/>
                      <a:satOff val="0"/>
                      <a:lumOff val="0"/>
                      <a:alphaOff val="0"/>
                    </a:srgbClr>
                  </a:solidFill>
                  <a:latin typeface="Segoe UI Semilight"/>
                </a:rPr>
                <a:t>Completed hours</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L</a:t>
              </a:r>
              <a:r>
                <a:rPr lang="en-US" sz="1961" err="1">
                  <a:solidFill>
                    <a:srgbClr val="353535">
                      <a:hueOff val="0"/>
                      <a:satOff val="0"/>
                      <a:lumOff val="0"/>
                      <a:alphaOff val="0"/>
                    </a:srgbClr>
                  </a:solidFill>
                  <a:latin typeface="Segoe UI Semilight"/>
                </a:rPr>
                <a:t>ines</a:t>
              </a:r>
              <a:r>
                <a:rPr lang="en-US" sz="1961">
                  <a:solidFill>
                    <a:srgbClr val="353535">
                      <a:hueOff val="0"/>
                      <a:satOff val="0"/>
                      <a:lumOff val="0"/>
                      <a:alphaOff val="0"/>
                    </a:srgbClr>
                  </a:solidFill>
                  <a:latin typeface="Segoe UI Semilight"/>
                </a:rPr>
                <a:t> of Code</a:t>
              </a:r>
            </a:p>
            <a:p>
              <a:pPr marL="350151" lvl="1" indent="-168072" defTabSz="740764">
                <a:lnSpc>
                  <a:spcPct val="90000"/>
                </a:lnSpc>
                <a:spcBef>
                  <a:spcPct val="0"/>
                </a:spcBef>
                <a:spcAft>
                  <a:spcPts val="1176"/>
                </a:spcAft>
                <a:buFontTx/>
                <a:buChar char="•"/>
                <a:defRPr/>
              </a:pPr>
              <a:r>
                <a:rPr lang="en-US" sz="1961">
                  <a:solidFill>
                    <a:srgbClr val="353535">
                      <a:hueOff val="0"/>
                      <a:satOff val="0"/>
                      <a:lumOff val="0"/>
                      <a:alphaOff val="0"/>
                    </a:srgbClr>
                  </a:solidFill>
                  <a:latin typeface="Segoe UI Semilight"/>
                </a:rPr>
                <a:t>Team capacity</a:t>
              </a:r>
            </a:p>
            <a:p>
              <a:pPr marL="350151" lvl="1" indent="-168072" defTabSz="740764">
                <a:lnSpc>
                  <a:spcPct val="90000"/>
                </a:lnSpc>
                <a:spcBef>
                  <a:spcPct val="0"/>
                </a:spcBef>
                <a:spcAft>
                  <a:spcPts val="1176"/>
                </a:spcAft>
                <a:buFontTx/>
                <a:buChar char="•"/>
                <a:defRPr/>
              </a:pPr>
              <a:r>
                <a:rPr lang="en-US" sz="1961">
                  <a:solidFill>
                    <a:srgbClr val="353535">
                      <a:hueOff val="0"/>
                      <a:satOff val="0"/>
                      <a:lumOff val="0"/>
                      <a:alphaOff val="0"/>
                    </a:srgbClr>
                  </a:solidFill>
                  <a:latin typeface="Segoe UI Semilight"/>
                </a:rPr>
                <a:t>Team burndown</a:t>
              </a:r>
            </a:p>
            <a:p>
              <a:pPr marL="350151" lvl="1" indent="-168072" defTabSz="740764">
                <a:lnSpc>
                  <a:spcPct val="90000"/>
                </a:lnSpc>
                <a:spcBef>
                  <a:spcPct val="0"/>
                </a:spcBef>
                <a:spcAft>
                  <a:spcPts val="1176"/>
                </a:spcAft>
                <a:buFontTx/>
                <a:buChar char="•"/>
                <a:defRPr/>
              </a:pPr>
              <a:r>
                <a:rPr lang="en-US" sz="1961">
                  <a:solidFill>
                    <a:srgbClr val="353535">
                      <a:hueOff val="0"/>
                      <a:satOff val="0"/>
                      <a:lumOff val="0"/>
                      <a:alphaOff val="0"/>
                    </a:srgbClr>
                  </a:solidFill>
                  <a:latin typeface="Segoe UI Semilight"/>
                </a:rPr>
                <a:t>Team velocity</a:t>
              </a:r>
            </a:p>
            <a:p>
              <a:pPr marL="350151" lvl="1" indent="-168072" defTabSz="740764">
                <a:lnSpc>
                  <a:spcPct val="90000"/>
                </a:lnSpc>
                <a:spcBef>
                  <a:spcPct val="0"/>
                </a:spcBef>
                <a:spcAft>
                  <a:spcPts val="1176"/>
                </a:spcAft>
                <a:buFontTx/>
                <a:buChar char="•"/>
                <a:defRPr/>
              </a:pPr>
              <a:r>
                <a:rPr lang="en-US" sz="1961">
                  <a:solidFill>
                    <a:srgbClr val="353535">
                      <a:hueOff val="0"/>
                      <a:satOff val="0"/>
                      <a:lumOff val="0"/>
                      <a:alphaOff val="0"/>
                    </a:srgbClr>
                  </a:solidFill>
                  <a:latin typeface="Segoe UI Semilight"/>
                </a:rPr>
                <a:t># of bugs found</a:t>
              </a:r>
              <a:endParaRPr lang="en-US" sz="2353">
                <a:solidFill>
                  <a:srgbClr val="353535">
                    <a:hueOff val="0"/>
                    <a:satOff val="0"/>
                    <a:lumOff val="0"/>
                    <a:alphaOff val="0"/>
                  </a:srgbClr>
                </a:solidFill>
                <a:latin typeface="Segoe UI Semilight"/>
              </a:endParaRPr>
            </a:p>
          </p:txBody>
        </p:sp>
        <p:sp>
          <p:nvSpPr>
            <p:cNvPr id="7" name="Freeform: Shape 6">
              <a:extLst>
                <a:ext uri="{FF2B5EF4-FFF2-40B4-BE49-F238E27FC236}">
                  <a16:creationId xmlns:a16="http://schemas.microsoft.com/office/drawing/2014/main" id="{35C1EE44-04E2-4380-B19A-578D10C623F6}"/>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C0000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527" tIns="67730" rIns="118527" bIns="67730"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40764">
                <a:lnSpc>
                  <a:spcPct val="90000"/>
                </a:lnSpc>
                <a:spcBef>
                  <a:spcPct val="0"/>
                </a:spcBef>
                <a:spcAft>
                  <a:spcPct val="35000"/>
                </a:spcAft>
                <a:defRPr/>
              </a:pPr>
              <a:r>
                <a:rPr lang="en-US" sz="2353">
                  <a:solidFill>
                    <a:srgbClr val="FFFFFF"/>
                  </a:solidFill>
                  <a:latin typeface="Segoe UI Semilight"/>
                </a:rPr>
                <a:t>Things we don’t watch</a:t>
              </a:r>
            </a:p>
          </p:txBody>
        </p:sp>
      </p:grpSp>
      <p:grpSp>
        <p:nvGrpSpPr>
          <p:cNvPr id="8" name="Group 7">
            <a:extLst>
              <a:ext uri="{FF2B5EF4-FFF2-40B4-BE49-F238E27FC236}">
                <a16:creationId xmlns:a16="http://schemas.microsoft.com/office/drawing/2014/main" id="{93CD584C-78FE-422F-9AF2-E92CF7885956}"/>
              </a:ext>
            </a:extLst>
          </p:cNvPr>
          <p:cNvGrpSpPr/>
          <p:nvPr/>
        </p:nvGrpSpPr>
        <p:grpSpPr>
          <a:xfrm>
            <a:off x="429919" y="1311226"/>
            <a:ext cx="3445722" cy="2894291"/>
            <a:chOff x="5274098" y="1372771"/>
            <a:chExt cx="3514816" cy="2847155"/>
          </a:xfrm>
        </p:grpSpPr>
        <p:sp>
          <p:nvSpPr>
            <p:cNvPr id="9" name="Freeform: Shape 8">
              <a:extLst>
                <a:ext uri="{FF2B5EF4-FFF2-40B4-BE49-F238E27FC236}">
                  <a16:creationId xmlns:a16="http://schemas.microsoft.com/office/drawing/2014/main" id="{86471530-F167-4418-BB48-A9EBDF6912AF}"/>
                </a:ext>
              </a:extLst>
            </p:cNvPr>
            <p:cNvSpPr/>
            <p:nvPr/>
          </p:nvSpPr>
          <p:spPr>
            <a:xfrm>
              <a:off x="5274098" y="2073936"/>
              <a:ext cx="3514816" cy="214599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8895" tIns="88895" rIns="118527" bIns="133343"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Acquisition</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Engagement</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Satisfaction</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Churn</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Feature Usage</a:t>
              </a:r>
              <a:endParaRPr lang="en-US" sz="1961">
                <a:solidFill>
                  <a:srgbClr val="353535">
                    <a:hueOff val="0"/>
                    <a:satOff val="0"/>
                    <a:lumOff val="0"/>
                    <a:alphaOff val="0"/>
                  </a:srgbClr>
                </a:solidFill>
                <a:latin typeface="Segoe UI Semilight"/>
              </a:endParaRPr>
            </a:p>
          </p:txBody>
        </p:sp>
        <p:sp>
          <p:nvSpPr>
            <p:cNvPr id="10" name="Freeform: Shape 9">
              <a:extLst>
                <a:ext uri="{FF2B5EF4-FFF2-40B4-BE49-F238E27FC236}">
                  <a16:creationId xmlns:a16="http://schemas.microsoft.com/office/drawing/2014/main" id="{15DECD48-7878-46DA-81EB-BEC38C8D4ED0}"/>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527" tIns="67730" rIns="118527" bIns="67730"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40764">
                <a:lnSpc>
                  <a:spcPct val="90000"/>
                </a:lnSpc>
                <a:spcBef>
                  <a:spcPct val="0"/>
                </a:spcBef>
                <a:spcAft>
                  <a:spcPct val="35000"/>
                </a:spcAft>
                <a:defRPr/>
              </a:pPr>
              <a:r>
                <a:rPr lang="en-US" sz="2353">
                  <a:solidFill>
                    <a:srgbClr val="FFFFFF"/>
                  </a:solidFill>
                  <a:latin typeface="Segoe UI Semilight"/>
                </a:rPr>
                <a:t>Usage</a:t>
              </a:r>
            </a:p>
          </p:txBody>
        </p:sp>
      </p:grpSp>
      <p:grpSp>
        <p:nvGrpSpPr>
          <p:cNvPr id="11" name="Group 10">
            <a:extLst>
              <a:ext uri="{FF2B5EF4-FFF2-40B4-BE49-F238E27FC236}">
                <a16:creationId xmlns:a16="http://schemas.microsoft.com/office/drawing/2014/main" id="{AF4C4310-2B1D-4A09-8949-C2CCB6BFDF1F}"/>
              </a:ext>
            </a:extLst>
          </p:cNvPr>
          <p:cNvGrpSpPr/>
          <p:nvPr/>
        </p:nvGrpSpPr>
        <p:grpSpPr>
          <a:xfrm>
            <a:off x="4194121" y="1875966"/>
            <a:ext cx="3445722" cy="4094363"/>
            <a:chOff x="5274098" y="1372771"/>
            <a:chExt cx="3514816" cy="4027683"/>
          </a:xfrm>
        </p:grpSpPr>
        <p:sp>
          <p:nvSpPr>
            <p:cNvPr id="12" name="Freeform: Shape 11">
              <a:extLst>
                <a:ext uri="{FF2B5EF4-FFF2-40B4-BE49-F238E27FC236}">
                  <a16:creationId xmlns:a16="http://schemas.microsoft.com/office/drawing/2014/main" id="{1D48EC12-2109-4503-B653-BAD4239AEA50}"/>
                </a:ext>
              </a:extLst>
            </p:cNvPr>
            <p:cNvSpPr/>
            <p:nvPr/>
          </p:nvSpPr>
          <p:spPr>
            <a:xfrm>
              <a:off x="5274098" y="2073936"/>
              <a:ext cx="3514816" cy="332651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8895" tIns="88895" rIns="118527" bIns="133343"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Time to Detect</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Time to Communicate</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Time to Mitigate</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Customer Impact</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Incident Prevention Items</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Aging Live Site Problems</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SLA per Customer</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Customer Support Metrics</a:t>
              </a:r>
            </a:p>
          </p:txBody>
        </p:sp>
        <p:sp>
          <p:nvSpPr>
            <p:cNvPr id="13" name="Freeform: Shape 12">
              <a:extLst>
                <a:ext uri="{FF2B5EF4-FFF2-40B4-BE49-F238E27FC236}">
                  <a16:creationId xmlns:a16="http://schemas.microsoft.com/office/drawing/2014/main" id="{C5299D9E-F8D7-423E-BBC8-D2E3EB3A5843}"/>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527" tIns="67730" rIns="118527" bIns="67730"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40764">
                <a:lnSpc>
                  <a:spcPct val="90000"/>
                </a:lnSpc>
                <a:spcBef>
                  <a:spcPct val="0"/>
                </a:spcBef>
                <a:spcAft>
                  <a:spcPct val="35000"/>
                </a:spcAft>
                <a:defRPr/>
              </a:pPr>
              <a:r>
                <a:rPr lang="en-US" sz="2353">
                  <a:solidFill>
                    <a:srgbClr val="FFFFFF"/>
                  </a:solidFill>
                  <a:latin typeface="Segoe UI Semilight"/>
                </a:rPr>
                <a:t>Live Site Health</a:t>
              </a:r>
            </a:p>
          </p:txBody>
        </p:sp>
      </p:grpSp>
      <p:grpSp>
        <p:nvGrpSpPr>
          <p:cNvPr id="14" name="Group 13">
            <a:extLst>
              <a:ext uri="{FF2B5EF4-FFF2-40B4-BE49-F238E27FC236}">
                <a16:creationId xmlns:a16="http://schemas.microsoft.com/office/drawing/2014/main" id="{88993E36-8AC8-4F39-8E7E-8893D743BB68}"/>
              </a:ext>
            </a:extLst>
          </p:cNvPr>
          <p:cNvGrpSpPr/>
          <p:nvPr/>
        </p:nvGrpSpPr>
        <p:grpSpPr>
          <a:xfrm>
            <a:off x="424016" y="4364841"/>
            <a:ext cx="3445722" cy="2354437"/>
            <a:chOff x="5274098" y="1372771"/>
            <a:chExt cx="3514816" cy="2687785"/>
          </a:xfrm>
        </p:grpSpPr>
        <p:sp>
          <p:nvSpPr>
            <p:cNvPr id="15" name="Freeform: Shape 14">
              <a:extLst>
                <a:ext uri="{FF2B5EF4-FFF2-40B4-BE49-F238E27FC236}">
                  <a16:creationId xmlns:a16="http://schemas.microsoft.com/office/drawing/2014/main" id="{CDF8EC0D-E364-43ED-83FF-B2E10EBBEA50}"/>
                </a:ext>
              </a:extLst>
            </p:cNvPr>
            <p:cNvSpPr/>
            <p:nvPr/>
          </p:nvSpPr>
          <p:spPr>
            <a:xfrm>
              <a:off x="5274098" y="2073936"/>
              <a:ext cx="3514816" cy="198662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8895" tIns="88895" rIns="118527" bIns="133343"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Time to Build</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Time to Self Test</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Time to Deploy</a:t>
              </a:r>
            </a:p>
            <a:p>
              <a:pPr marL="350151" lvl="1" indent="-168072" defTabSz="740764">
                <a:lnSpc>
                  <a:spcPct val="90000"/>
                </a:lnSpc>
                <a:spcBef>
                  <a:spcPct val="0"/>
                </a:spcBef>
                <a:spcAft>
                  <a:spcPts val="1176"/>
                </a:spcAft>
                <a:buFontTx/>
                <a:buChar char="•"/>
                <a:defRPr/>
              </a:pPr>
              <a:r>
                <a:rPr lang="en-GB" sz="1961">
                  <a:solidFill>
                    <a:srgbClr val="353535">
                      <a:hueOff val="0"/>
                      <a:satOff val="0"/>
                      <a:lumOff val="0"/>
                      <a:alphaOff val="0"/>
                    </a:srgbClr>
                  </a:solidFill>
                  <a:latin typeface="Segoe UI Semilight"/>
                </a:rPr>
                <a:t>Time to Learn</a:t>
              </a:r>
            </a:p>
          </p:txBody>
        </p:sp>
        <p:sp>
          <p:nvSpPr>
            <p:cNvPr id="16" name="Freeform: Shape 15">
              <a:extLst>
                <a:ext uri="{FF2B5EF4-FFF2-40B4-BE49-F238E27FC236}">
                  <a16:creationId xmlns:a16="http://schemas.microsoft.com/office/drawing/2014/main" id="{1B60AC3C-461C-4AFC-9A9E-FE8FCC27EDED}"/>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527" tIns="67730" rIns="118527" bIns="67730"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40764">
                <a:lnSpc>
                  <a:spcPct val="90000"/>
                </a:lnSpc>
                <a:spcBef>
                  <a:spcPct val="0"/>
                </a:spcBef>
                <a:spcAft>
                  <a:spcPct val="35000"/>
                </a:spcAft>
                <a:defRPr/>
              </a:pPr>
              <a:r>
                <a:rPr lang="en-US" sz="2353">
                  <a:solidFill>
                    <a:srgbClr val="FFFFFF"/>
                  </a:solidFill>
                  <a:latin typeface="Segoe UI Semilight"/>
                </a:rPr>
                <a:t>Idea to Data</a:t>
              </a:r>
            </a:p>
          </p:txBody>
        </p:sp>
      </p:grpSp>
      <p:sp>
        <p:nvSpPr>
          <p:cNvPr id="20" name="Title 19">
            <a:extLst>
              <a:ext uri="{FF2B5EF4-FFF2-40B4-BE49-F238E27FC236}">
                <a16:creationId xmlns:a16="http://schemas.microsoft.com/office/drawing/2014/main" id="{B9F37585-B391-4E87-BFDF-DDD8788BC82C}"/>
              </a:ext>
            </a:extLst>
          </p:cNvPr>
          <p:cNvSpPr>
            <a:spLocks noGrp="1"/>
          </p:cNvSpPr>
          <p:nvPr>
            <p:ph type="title"/>
          </p:nvPr>
        </p:nvSpPr>
        <p:spPr>
          <a:xfrm>
            <a:off x="407722" y="333673"/>
            <a:ext cx="11018520" cy="553998"/>
          </a:xfrm>
        </p:spPr>
        <p:txBody>
          <a:bodyPr/>
          <a:lstStyle/>
          <a:p>
            <a:r>
              <a:rPr lang="en-GB"/>
              <a:t>Measure Impact not Activity</a:t>
            </a:r>
            <a:endParaRPr lang="en-US"/>
          </a:p>
        </p:txBody>
      </p:sp>
    </p:spTree>
    <p:extLst>
      <p:ext uri="{BB962C8B-B14F-4D97-AF65-F5344CB8AC3E}">
        <p14:creationId xmlns:p14="http://schemas.microsoft.com/office/powerpoint/2010/main" val="3486617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8038-6FB3-482D-8EC7-C0584C44AF42}"/>
              </a:ext>
            </a:extLst>
          </p:cNvPr>
          <p:cNvSpPr>
            <a:spLocks noGrp="1"/>
          </p:cNvSpPr>
          <p:nvPr>
            <p:ph type="title"/>
          </p:nvPr>
        </p:nvSpPr>
        <p:spPr>
          <a:xfrm>
            <a:off x="426425" y="1184319"/>
            <a:ext cx="7477989" cy="3535032"/>
          </a:xfrm>
          <a:prstGeom prst="rect">
            <a:avLst/>
          </a:prstGeom>
          <a:noFill/>
        </p:spPr>
        <p:txBody>
          <a:bodyPr wrap="square" anchor="t">
            <a:normAutofit/>
          </a:bodyPr>
          <a:lstStyle/>
          <a:p>
            <a:r>
              <a:rPr lang="en-GB"/>
              <a:t>A journey of a thousand miles begins with a single sprint</a:t>
            </a:r>
            <a:endParaRPr lang="en-US"/>
          </a:p>
        </p:txBody>
      </p:sp>
    </p:spTree>
    <p:extLst>
      <p:ext uri="{BB962C8B-B14F-4D97-AF65-F5344CB8AC3E}">
        <p14:creationId xmlns:p14="http://schemas.microsoft.com/office/powerpoint/2010/main" val="460649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1" y="6470336"/>
            <a:ext cx="12192000" cy="3871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770973" y="2705904"/>
            <a:ext cx="5018343" cy="3017264"/>
          </a:xfrm>
        </p:spPr>
        <p:txBody>
          <a:bodyPr/>
          <a:lstStyle/>
          <a:p>
            <a:pPr marL="0" indent="0">
              <a:spcAft>
                <a:spcPts val="4705"/>
              </a:spcAft>
              <a:buNone/>
            </a:pPr>
            <a:r>
              <a:rPr lang="en-US" sz="1961">
                <a:solidFill>
                  <a:schemeClr val="accent6">
                    <a:lumMod val="75000"/>
                  </a:schemeClr>
                </a:solidFill>
                <a:latin typeface="+mn-lt"/>
              </a:rPr>
              <a:t>https://azure.com/devops</a:t>
            </a:r>
          </a:p>
          <a:p>
            <a:pPr marL="0" indent="0">
              <a:spcAft>
                <a:spcPts val="4705"/>
              </a:spcAft>
              <a:buNone/>
            </a:pPr>
            <a:r>
              <a:rPr lang="en-US" sz="1961">
                <a:solidFill>
                  <a:schemeClr val="accent6">
                    <a:lumMod val="75000"/>
                  </a:schemeClr>
                </a:solidFill>
                <a:latin typeface="+mn-lt"/>
              </a:rPr>
              <a:t>@</a:t>
            </a:r>
            <a:r>
              <a:rPr lang="en-US" sz="1961" err="1">
                <a:solidFill>
                  <a:schemeClr val="accent6">
                    <a:lumMod val="75000"/>
                  </a:schemeClr>
                </a:solidFill>
                <a:latin typeface="+mn-lt"/>
              </a:rPr>
              <a:t>AzureDevOps</a:t>
            </a:r>
            <a:endParaRPr lang="en-US" sz="1961">
              <a:solidFill>
                <a:schemeClr val="accent6">
                  <a:lumMod val="75000"/>
                </a:schemeClr>
              </a:solidFill>
              <a:latin typeface="+mn-lt"/>
            </a:endParaRPr>
          </a:p>
          <a:p>
            <a:pPr marL="0" indent="0">
              <a:spcAft>
                <a:spcPts val="4705"/>
              </a:spcAft>
              <a:buNone/>
            </a:pPr>
            <a:r>
              <a:rPr lang="en-US" sz="1961">
                <a:solidFill>
                  <a:schemeClr val="accent6">
                    <a:lumMod val="75000"/>
                  </a:schemeClr>
                </a:solidFill>
                <a:latin typeface="+mn-lt"/>
              </a:rPr>
              <a:t>https://aka.ms/AzureDevOpsForum</a:t>
            </a:r>
          </a:p>
          <a:p>
            <a:pPr marL="0" indent="0">
              <a:spcAft>
                <a:spcPts val="4705"/>
              </a:spcAft>
              <a:buNone/>
            </a:pPr>
            <a:r>
              <a:rPr lang="en-US" sz="1961">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Azure DevOps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889742" y="1478168"/>
            <a:ext cx="3668175" cy="832764"/>
          </a:xfrm>
          <a:prstGeom prst="rect">
            <a:avLst/>
          </a:prstGeom>
          <a:noFill/>
        </p:spPr>
        <p:txBody>
          <a:bodyPr wrap="none" lIns="179285" tIns="143428" rIns="179285" bIns="143428" rtlCol="0">
            <a:spAutoFit/>
          </a:bodyPr>
          <a:lstStyle/>
          <a:p>
            <a:pPr>
              <a:lnSpc>
                <a:spcPct val="90000"/>
              </a:lnSpc>
              <a:spcAft>
                <a:spcPts val="588"/>
              </a:spcAft>
            </a:pPr>
            <a:r>
              <a:rPr lang="en-US" sz="3921">
                <a:solidFill>
                  <a:srgbClr val="0078D7"/>
                </a:solidFill>
              </a:rPr>
              <a:t>#</a:t>
            </a:r>
            <a:r>
              <a:rPr lang="en-US" sz="3921" err="1">
                <a:solidFill>
                  <a:srgbClr val="0078D7"/>
                </a:solidFill>
              </a:rPr>
              <a:t>AzureDevOps</a:t>
            </a:r>
            <a:endParaRPr lang="en-US" sz="3921">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09605" y="3501904"/>
            <a:ext cx="544382" cy="544382"/>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09605" y="2604914"/>
            <a:ext cx="544382" cy="544382"/>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09605" y="4398896"/>
            <a:ext cx="544382" cy="544382"/>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09605" y="5327854"/>
            <a:ext cx="544382" cy="544382"/>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p:spPr>
          <p:txBody>
            <a:bodyPr vert="horz" wrap="square" lIns="91444" tIns="45722" rIns="91444" bIns="45722" numCol="1" anchor="t" anchorCtr="0" compatLnSpc="1">
              <a:prstTxWarp prst="textNoShape">
                <a:avLst/>
              </a:prstTxWarp>
            </a:bodyPr>
            <a:lstStyle/>
            <a:p>
              <a:endParaRPr lang="en-US" sz="1765">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579305" y="1715766"/>
            <a:ext cx="6306834" cy="4912554"/>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DevOps is the union of </a:t>
              </a:r>
              <a:r>
                <a:rPr lang="en-US" sz="2745" b="1" dirty="0">
                  <a:solidFill>
                    <a:srgbClr val="0078D7"/>
                  </a:solidFill>
                </a:rPr>
                <a:t>people</a:t>
              </a:r>
              <a:r>
                <a:rPr lang="en-US" sz="2745" dirty="0"/>
                <a:t>, </a:t>
              </a:r>
              <a:r>
                <a:rPr lang="en-US" sz="2745" b="1" dirty="0">
                  <a:solidFill>
                    <a:srgbClr val="0078D7"/>
                  </a:solidFill>
                </a:rPr>
                <a:t>process</a:t>
              </a:r>
              <a:r>
                <a:rPr lang="en-US" sz="2745" dirty="0"/>
                <a:t>, and </a:t>
              </a:r>
              <a:r>
                <a:rPr lang="en-US" sz="2745" b="1" dirty="0">
                  <a:solidFill>
                    <a:srgbClr val="0078D7"/>
                  </a:solidFill>
                </a:rPr>
                <a:t>products</a:t>
              </a:r>
              <a:r>
                <a:rPr lang="en-US" sz="2745"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Faster</a:t>
            </a:r>
          </a:p>
          <a:p>
            <a:pPr algn="ctr" defTabSz="896010">
              <a:spcBef>
                <a:spcPts val="769"/>
              </a:spcBef>
              <a:defRPr/>
            </a:pPr>
            <a:r>
              <a:rPr lang="en-US" sz="2307"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Increased</a:t>
            </a:r>
          </a:p>
          <a:p>
            <a:pPr algn="ctr" defTabSz="896010">
              <a:spcBef>
                <a:spcPts val="769"/>
              </a:spcBef>
              <a:defRPr/>
            </a:pPr>
            <a:r>
              <a:rPr lang="en-US" sz="2307"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2,604x Faster Mean </a:t>
            </a:r>
          </a:p>
          <a:p>
            <a:pPr algn="ctr" defTabSz="896010">
              <a:spcBef>
                <a:spcPts val="769"/>
              </a:spcBef>
              <a:defRPr/>
            </a:pPr>
            <a:r>
              <a:rPr lang="en-US" sz="2307"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2,555x Faster Lead </a:t>
            </a:r>
          </a:p>
          <a:p>
            <a:pPr algn="ctr" defTabSz="896010">
              <a:spcBef>
                <a:spcPts val="769"/>
              </a:spcBef>
              <a:defRPr/>
            </a:pPr>
            <a:r>
              <a:rPr lang="en-US" sz="2307"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7x Lower Change </a:t>
            </a:r>
          </a:p>
          <a:p>
            <a:pPr algn="ctr" defTabSz="896010">
              <a:spcBef>
                <a:spcPts val="769"/>
              </a:spcBef>
              <a:defRPr/>
            </a:pPr>
            <a:r>
              <a:rPr lang="en-US" sz="2307"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46x Deployment</a:t>
            </a:r>
          </a:p>
          <a:p>
            <a:pPr algn="ctr" defTabSz="896010">
              <a:spcBef>
                <a:spcPts val="769"/>
              </a:spcBef>
              <a:defRPr/>
            </a:pPr>
            <a:r>
              <a:rPr lang="en-US" sz="2307"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a:defRPr/>
              </a:pPr>
              <a:endParaRPr lang="en-US" sz="1765"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chemeClr val="tx2"/>
                  </a:solidFill>
                  <a:latin typeface="+mj-lt"/>
                  <a:cs typeface="Segoe UI Light" panose="020B0502040204020203" pitchFamily="34" charset="0"/>
                </a:rPr>
                <a:t>$</a:t>
              </a:r>
              <a:endParaRPr lang="en-US" sz="2307"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sz="1765"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sz="1765"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00"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00"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00"/>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26425" y="1015218"/>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34308" y="4339112"/>
            <a:ext cx="3459915" cy="22327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568" spc="0" dirty="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568" spc="0" dirty="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568" spc="-10" dirty="0">
                <a:ln>
                  <a:noFill/>
                </a:ln>
                <a:solidFill>
                  <a:srgbClr val="000000"/>
                </a:solidFill>
                <a:latin typeface="Segoe UI"/>
                <a:ea typeface="Segoe UI" pitchFamily="34" charset="0"/>
              </a:rPr>
              <a:t>Supports all stages of the app modernization</a:t>
            </a:r>
            <a:r>
              <a:rPr lang="en-US" sz="1568" spc="0" dirty="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2" y="3657758"/>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60455" y="1964537"/>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21068" y="4225006"/>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359786" y="4339109"/>
            <a:ext cx="3459915" cy="159915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568" spc="-20">
                <a:ln>
                  <a:noFill/>
                </a:ln>
                <a:solidFill>
                  <a:srgbClr val="000000"/>
                </a:solidFill>
                <a:latin typeface="Segoe UI"/>
                <a:ea typeface="Segoe UI" pitchFamily="34" charset="0"/>
              </a:rPr>
              <a:t>Instantly improve the performance,</a:t>
            </a:r>
            <a:r>
              <a:rPr lang="en-US" sz="1568"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568" spc="0">
                <a:ln>
                  <a:noFill/>
                </a:ln>
                <a:solidFill>
                  <a:srgbClr val="000000"/>
                </a:solidFill>
                <a:latin typeface="Segoe UI"/>
                <a:ea typeface="Segoe UI" pitchFamily="34" charset="0"/>
              </a:rPr>
              <a:t>Increase business agility with Cloud-Native </a:t>
            </a:r>
            <a:r>
              <a:rPr lang="en-US" sz="1568" spc="69">
                <a:ln>
                  <a:noFill/>
                </a:ln>
                <a:solidFill>
                  <a:srgbClr val="000000"/>
                </a:solidFill>
                <a:latin typeface="Segoe UI"/>
                <a:ea typeface="Segoe UI" pitchFamily="34" charset="0"/>
              </a:rPr>
              <a:t>capabilities and built-in DevOps for</a:t>
            </a:r>
            <a:r>
              <a:rPr lang="en-US" sz="1568"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0" y="3657758"/>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285933" y="1964537"/>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346546" y="4225006"/>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85266" y="4339110"/>
            <a:ext cx="3459915" cy="208191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568"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568" spc="20">
                <a:ln>
                  <a:noFill/>
                </a:ln>
                <a:solidFill>
                  <a:srgbClr val="000000"/>
                </a:solidFill>
                <a:latin typeface="Segoe UI"/>
                <a:ea typeface="Segoe UI" pitchFamily="34" charset="0"/>
              </a:rPr>
              <a:t>Build applications using the language and</a:t>
            </a:r>
            <a:r>
              <a:rPr lang="en-US" sz="1568" spc="0">
                <a:ln>
                  <a:noFill/>
                </a:ln>
                <a:solidFill>
                  <a:srgbClr val="000000"/>
                </a:solidFill>
                <a:latin typeface="Segoe UI"/>
                <a:ea typeface="Segoe UI" pitchFamily="34" charset="0"/>
              </a:rPr>
              <a:t> tools of your choice - Azure supports what </a:t>
            </a:r>
            <a:r>
              <a:rPr lang="en-US" sz="1568" spc="-10">
                <a:ln>
                  <a:noFill/>
                </a:ln>
                <a:solidFill>
                  <a:srgbClr val="000000"/>
                </a:solidFill>
                <a:latin typeface="Segoe UI"/>
                <a:ea typeface="Segoe UI" pitchFamily="34" charset="0"/>
              </a:rPr>
              <a:t>you already use and love so you can get up</a:t>
            </a:r>
            <a:r>
              <a:rPr lang="en-US" sz="1568"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899" y="3657758"/>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111413" y="1964537"/>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172026" y="4225006"/>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00252" y="225026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105" y="4443021"/>
              <a:ext cx="97153"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617515" y="2296118"/>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599506" y="2312089"/>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Integration (CI)</a:t>
            </a:r>
          </a:p>
          <a:p>
            <a:pPr algn="ctr" defTabSz="914192">
              <a:defRPr/>
            </a:pPr>
            <a:endParaRPr lang="en-US" sz="1568"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Improve software development quality and speed.</a:t>
            </a:r>
          </a:p>
          <a:p>
            <a:pPr marL="280067" indent="-280067">
              <a:buFont typeface="Arial" panose="020B0604020202020204" pitchFamily="34" charset="0"/>
              <a:buChar char="•"/>
              <a:defRPr/>
            </a:pPr>
            <a:r>
              <a:rPr lang="en-US" sz="1568" b="0" dirty="0">
                <a:solidFill>
                  <a:srgbClr val="000000"/>
                </a:solidFill>
              </a:rPr>
              <a:t>When you use Azure Pipelines or Jenkins to build apps in the cloud and deploy to Azure, each time you commit code, it’s automatically built and tested and bugs are detected faster.</a:t>
            </a:r>
            <a:endParaRPr lang="en-US" sz="1568"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Deployment (CD)</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By combining continuous integration and infrastructure as code (</a:t>
            </a:r>
            <a:r>
              <a:rPr lang="en-US" sz="1568" b="0" dirty="0" err="1">
                <a:solidFill>
                  <a:srgbClr val="000000"/>
                </a:solidFill>
              </a:rPr>
              <a:t>IaC</a:t>
            </a:r>
            <a:r>
              <a:rPr lang="en-US" sz="1568" b="0" dirty="0">
                <a:solidFill>
                  <a:srgbClr val="000000"/>
                </a:solidFill>
              </a:rPr>
              <a:t>), you’ll achieve identical deployments and the confidence to deploy to production at any time.</a:t>
            </a:r>
          </a:p>
          <a:p>
            <a:pPr marL="280067" indent="-280067">
              <a:buFont typeface="Arial" panose="020B0604020202020204" pitchFamily="34" charset="0"/>
              <a:buChar char="•"/>
              <a:defRPr/>
            </a:pPr>
            <a:r>
              <a:rPr lang="en-US" sz="1568"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8889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Learning &amp; Monitoring</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With Azure Application Insights you can identify how your applications are performing and test if the recent deployment made things better or worse.</a:t>
            </a:r>
          </a:p>
          <a:p>
            <a:pPr marL="280067" indent="-280067">
              <a:buFont typeface="Arial" panose="020B0604020202020204" pitchFamily="34" charset="0"/>
              <a:buChar char="•"/>
              <a:defRPr/>
            </a:pPr>
            <a:r>
              <a:rPr lang="en-US" sz="1568" b="0" spc="-39" dirty="0">
                <a:solidFill>
                  <a:srgbClr val="000000"/>
                </a:solidFill>
              </a:rPr>
              <a:t>Using CI/CD practices, paired with monitoring</a:t>
            </a:r>
            <a:r>
              <a:rPr lang="en-US" sz="1568" b="0" dirty="0">
                <a:solidFill>
                  <a:srgbClr val="000000"/>
                </a:solidFill>
              </a:rPr>
              <a:t> </a:t>
            </a:r>
            <a:r>
              <a:rPr lang="en-US" sz="1568" b="0" spc="-29" dirty="0">
                <a:solidFill>
                  <a:srgbClr val="000000"/>
                </a:solidFill>
              </a:rPr>
              <a:t>tools, you’ll be able to safely deliver features</a:t>
            </a:r>
            <a:r>
              <a:rPr lang="en-US" sz="1568" b="0" dirty="0">
                <a:solidFill>
                  <a:srgbClr val="000000"/>
                </a:solidFill>
              </a:rPr>
              <a:t> to your customers as soon as they’re ready.</a:t>
            </a:r>
            <a:endParaRPr lang="en-US" sz="1568"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9E8246-3E61-497F-96E6-B2D284F7706C}"/>
              </a:ext>
            </a:extLst>
          </p:cNvPr>
          <p:cNvSpPr>
            <a:spLocks noGrp="1"/>
          </p:cNvSpPr>
          <p:nvPr>
            <p:ph type="title"/>
          </p:nvPr>
        </p:nvSpPr>
        <p:spPr>
          <a:xfrm>
            <a:off x="7025043" y="1261210"/>
            <a:ext cx="4020909" cy="725864"/>
          </a:xfrm>
        </p:spPr>
        <p:txBody>
          <a:bodyPr>
            <a:normAutofit fontScale="90000"/>
          </a:bodyPr>
          <a:lstStyle/>
          <a:p>
            <a:r>
              <a:rPr lang="en-GB" sz="6700"/>
              <a:t>107,000 </a:t>
            </a:r>
            <a:br>
              <a:rPr lang="en-GB"/>
            </a:br>
            <a:r>
              <a:rPr lang="en-GB" sz="3100"/>
              <a:t>Engineers in Microsoft working with Azure DevOps</a:t>
            </a:r>
            <a:endParaRPr lang="en-US"/>
          </a:p>
        </p:txBody>
      </p:sp>
      <p:cxnSp>
        <p:nvCxnSpPr>
          <p:cNvPr id="7" name="Straight Connector 6">
            <a:extLst>
              <a:ext uri="{FF2B5EF4-FFF2-40B4-BE49-F238E27FC236}">
                <a16:creationId xmlns:a16="http://schemas.microsoft.com/office/drawing/2014/main" id="{073B66F5-2DFF-4E0A-B290-CD14C40C9715}"/>
              </a:ext>
            </a:extLst>
          </p:cNvPr>
          <p:cNvCxnSpPr/>
          <p:nvPr/>
        </p:nvCxnSpPr>
        <p:spPr>
          <a:xfrm>
            <a:off x="493776" y="3908032"/>
            <a:ext cx="11457432" cy="0"/>
          </a:xfrm>
          <a:prstGeom prst="line">
            <a:avLst/>
          </a:prstGeom>
          <a:ln w="76200">
            <a:solidFill>
              <a:schemeClr val="tx2"/>
            </a:solidFill>
          </a:ln>
        </p:spPr>
        <p:style>
          <a:lnRef idx="1">
            <a:schemeClr val="accent5"/>
          </a:lnRef>
          <a:fillRef idx="0">
            <a:schemeClr val="accent5"/>
          </a:fillRef>
          <a:effectRef idx="0">
            <a:schemeClr val="accent5"/>
          </a:effectRef>
          <a:fontRef idx="minor">
            <a:schemeClr val="tx1"/>
          </a:fontRef>
        </p:style>
      </p:cxnSp>
      <p:grpSp>
        <p:nvGrpSpPr>
          <p:cNvPr id="17" name="Group 16">
            <a:extLst>
              <a:ext uri="{FF2B5EF4-FFF2-40B4-BE49-F238E27FC236}">
                <a16:creationId xmlns:a16="http://schemas.microsoft.com/office/drawing/2014/main" id="{F7F4B2E9-5FDF-40F3-80C0-482E7A30024A}"/>
              </a:ext>
            </a:extLst>
          </p:cNvPr>
          <p:cNvGrpSpPr/>
          <p:nvPr/>
        </p:nvGrpSpPr>
        <p:grpSpPr>
          <a:xfrm>
            <a:off x="667512" y="4224527"/>
            <a:ext cx="2898647" cy="1701488"/>
            <a:chOff x="667512" y="4224527"/>
            <a:chExt cx="2898647" cy="1701488"/>
          </a:xfrm>
        </p:grpSpPr>
        <p:sp>
          <p:nvSpPr>
            <p:cNvPr id="8" name="TextBox 7">
              <a:extLst>
                <a:ext uri="{FF2B5EF4-FFF2-40B4-BE49-F238E27FC236}">
                  <a16:creationId xmlns:a16="http://schemas.microsoft.com/office/drawing/2014/main" id="{19C34830-D5AA-41E5-9DEF-ED69AAF48AB7}"/>
                </a:ext>
              </a:extLst>
            </p:cNvPr>
            <p:cNvSpPr txBox="1"/>
            <p:nvPr/>
          </p:nvSpPr>
          <p:spPr>
            <a:xfrm>
              <a:off x="667512" y="4224527"/>
              <a:ext cx="2898647" cy="646331"/>
            </a:xfrm>
            <a:prstGeom prst="rect">
              <a:avLst/>
            </a:prstGeom>
            <a:noFill/>
          </p:spPr>
          <p:txBody>
            <a:bodyPr wrap="square" rtlCol="0">
              <a:spAutoFit/>
            </a:bodyPr>
            <a:lstStyle/>
            <a:p>
              <a:r>
                <a:rPr lang="en-GB">
                  <a:solidFill>
                    <a:schemeClr val="tx2"/>
                  </a:solidFill>
                  <a:latin typeface="Segoe UI Semibold" panose="020B0702040204020203" pitchFamily="34" charset="0"/>
                  <a:cs typeface="Segoe UI Semibold" panose="020B0702040204020203" pitchFamily="34" charset="0"/>
                </a:rPr>
                <a:t>One second </a:t>
              </a:r>
              <a:r>
                <a:rPr lang="en-GB">
                  <a:latin typeface="Segoe UI" panose="020B0502040204020203" pitchFamily="34" charset="0"/>
                  <a:cs typeface="Segoe UI" panose="020B0502040204020203" pitchFamily="34" charset="0"/>
                </a:rPr>
                <a:t>per day is like adding</a:t>
              </a:r>
              <a:endParaRPr lang="en-US">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ABBC57A1-781B-460F-9EB8-4CEF54523599}"/>
                </a:ext>
              </a:extLst>
            </p:cNvPr>
            <p:cNvSpPr txBox="1"/>
            <p:nvPr/>
          </p:nvSpPr>
          <p:spPr>
            <a:xfrm>
              <a:off x="1719073" y="5187352"/>
              <a:ext cx="1847086" cy="646331"/>
            </a:xfrm>
            <a:prstGeom prst="rect">
              <a:avLst/>
            </a:prstGeom>
            <a:noFill/>
          </p:spPr>
          <p:txBody>
            <a:bodyPr wrap="square" rtlCol="0" anchor="ctr">
              <a:spAutoFit/>
            </a:bodyPr>
            <a:lstStyle/>
            <a:p>
              <a:r>
                <a:rPr lang="en-GB">
                  <a:solidFill>
                    <a:schemeClr val="tx2"/>
                  </a:solidFill>
                  <a:latin typeface="Segoe UI Semibold" panose="020B0702040204020203" pitchFamily="34" charset="0"/>
                  <a:cs typeface="Segoe UI Semibold" panose="020B0702040204020203" pitchFamily="34" charset="0"/>
                </a:rPr>
                <a:t>More people </a:t>
              </a:r>
              <a:r>
                <a:rPr lang="en-GB">
                  <a:latin typeface="Segoe UI" panose="020B0502040204020203" pitchFamily="34" charset="0"/>
                  <a:cs typeface="Segoe UI" panose="020B0502040204020203" pitchFamily="34" charset="0"/>
                </a:rPr>
                <a:t>to Microsoft</a:t>
              </a:r>
              <a:endParaRPr lang="en-US">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4664C29-5364-4BDD-9C44-53EDC43B3343}"/>
                </a:ext>
              </a:extLst>
            </p:cNvPr>
            <p:cNvSpPr txBox="1"/>
            <p:nvPr/>
          </p:nvSpPr>
          <p:spPr>
            <a:xfrm>
              <a:off x="667512" y="5095018"/>
              <a:ext cx="1005403" cy="830997"/>
            </a:xfrm>
            <a:prstGeom prst="rect">
              <a:avLst/>
            </a:prstGeom>
            <a:noFill/>
          </p:spPr>
          <p:txBody>
            <a:bodyPr wrap="none" rtlCol="0">
              <a:spAutoFit/>
            </a:bodyPr>
            <a:lstStyle/>
            <a:p>
              <a:r>
                <a:rPr lang="en-GB" sz="4800">
                  <a:solidFill>
                    <a:schemeClr val="tx2"/>
                  </a:solidFill>
                  <a:latin typeface="Segoe UI Semibold" panose="020B0702040204020203" pitchFamily="34" charset="0"/>
                  <a:cs typeface="Segoe UI Semibold" panose="020B0702040204020203" pitchFamily="34" charset="0"/>
                </a:rPr>
                <a:t>3.7</a:t>
              </a:r>
              <a:endParaRPr lang="en-US" sz="4800">
                <a:solidFill>
                  <a:schemeClr val="tx2"/>
                </a:solidFill>
                <a:latin typeface="Segoe UI Semibold" panose="020B0702040204020203"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9BD2B33C-39FF-494A-9CD5-1DB438281477}"/>
              </a:ext>
            </a:extLst>
          </p:cNvPr>
          <p:cNvGrpSpPr/>
          <p:nvPr/>
        </p:nvGrpSpPr>
        <p:grpSpPr>
          <a:xfrm>
            <a:off x="4646676" y="4224527"/>
            <a:ext cx="2898647" cy="1701488"/>
            <a:chOff x="4646676" y="4224527"/>
            <a:chExt cx="2898647" cy="1701488"/>
          </a:xfrm>
        </p:grpSpPr>
        <p:sp>
          <p:nvSpPr>
            <p:cNvPr id="11" name="TextBox 10">
              <a:extLst>
                <a:ext uri="{FF2B5EF4-FFF2-40B4-BE49-F238E27FC236}">
                  <a16:creationId xmlns:a16="http://schemas.microsoft.com/office/drawing/2014/main" id="{22AC1AEF-F184-4D3C-B6B5-17263B3B3DD7}"/>
                </a:ext>
              </a:extLst>
            </p:cNvPr>
            <p:cNvSpPr txBox="1"/>
            <p:nvPr/>
          </p:nvSpPr>
          <p:spPr>
            <a:xfrm>
              <a:off x="4646676" y="4224527"/>
              <a:ext cx="2898647" cy="646331"/>
            </a:xfrm>
            <a:prstGeom prst="rect">
              <a:avLst/>
            </a:prstGeom>
            <a:noFill/>
          </p:spPr>
          <p:txBody>
            <a:bodyPr wrap="square" rtlCol="0">
              <a:spAutoFit/>
            </a:bodyPr>
            <a:lstStyle/>
            <a:p>
              <a:r>
                <a:rPr lang="en-GB">
                  <a:solidFill>
                    <a:schemeClr val="tx2"/>
                  </a:solidFill>
                  <a:latin typeface="Segoe UI Semibold" panose="020B0702040204020203" pitchFamily="34" charset="0"/>
                  <a:cs typeface="Segoe UI Semibold" panose="020B0702040204020203" pitchFamily="34" charset="0"/>
                </a:rPr>
                <a:t>One minute </a:t>
              </a:r>
              <a:r>
                <a:rPr lang="en-GB">
                  <a:latin typeface="Segoe UI" panose="020B0502040204020203" pitchFamily="34" charset="0"/>
                  <a:cs typeface="Segoe UI" panose="020B0502040204020203" pitchFamily="34" charset="0"/>
                </a:rPr>
                <a:t>per day is like adding</a:t>
              </a:r>
              <a:endParaRPr lang="en-US">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B648A17-036F-4AF1-A459-C1E7F6CB7A70}"/>
                </a:ext>
              </a:extLst>
            </p:cNvPr>
            <p:cNvSpPr txBox="1"/>
            <p:nvPr/>
          </p:nvSpPr>
          <p:spPr>
            <a:xfrm>
              <a:off x="5698237" y="5187352"/>
              <a:ext cx="1847086" cy="646331"/>
            </a:xfrm>
            <a:prstGeom prst="rect">
              <a:avLst/>
            </a:prstGeom>
            <a:noFill/>
          </p:spPr>
          <p:txBody>
            <a:bodyPr wrap="square" rtlCol="0" anchor="ctr">
              <a:spAutoFit/>
            </a:bodyPr>
            <a:lstStyle/>
            <a:p>
              <a:r>
                <a:rPr lang="en-GB">
                  <a:solidFill>
                    <a:schemeClr val="tx2"/>
                  </a:solidFill>
                  <a:latin typeface="Segoe UI Semibold" panose="020B0702040204020203" pitchFamily="34" charset="0"/>
                  <a:cs typeface="Segoe UI Semibold" panose="020B0702040204020203" pitchFamily="34" charset="0"/>
                </a:rPr>
                <a:t>More people </a:t>
              </a:r>
              <a:r>
                <a:rPr lang="en-GB">
                  <a:latin typeface="Segoe UI" panose="020B0502040204020203" pitchFamily="34" charset="0"/>
                  <a:cs typeface="Segoe UI" panose="020B0502040204020203" pitchFamily="34" charset="0"/>
                </a:rPr>
                <a:t>to Microsoft</a:t>
              </a:r>
              <a:endParaRPr lang="en-US">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45563DEE-B756-4F1B-B3D0-29E7C4D2247D}"/>
                </a:ext>
              </a:extLst>
            </p:cNvPr>
            <p:cNvSpPr txBox="1"/>
            <p:nvPr/>
          </p:nvSpPr>
          <p:spPr>
            <a:xfrm>
              <a:off x="4646676" y="5095018"/>
              <a:ext cx="1117614" cy="830997"/>
            </a:xfrm>
            <a:prstGeom prst="rect">
              <a:avLst/>
            </a:prstGeom>
            <a:noFill/>
          </p:spPr>
          <p:txBody>
            <a:bodyPr wrap="none" rtlCol="0">
              <a:spAutoFit/>
            </a:bodyPr>
            <a:lstStyle/>
            <a:p>
              <a:r>
                <a:rPr lang="en-GB" sz="4800">
                  <a:solidFill>
                    <a:schemeClr val="tx2"/>
                  </a:solidFill>
                  <a:latin typeface="Segoe UI Semibold" panose="020B0702040204020203" pitchFamily="34" charset="0"/>
                  <a:cs typeface="Segoe UI Semibold" panose="020B0702040204020203" pitchFamily="34" charset="0"/>
                </a:rPr>
                <a:t>163</a:t>
              </a:r>
              <a:endParaRPr lang="en-US" sz="4800">
                <a:solidFill>
                  <a:schemeClr val="tx2"/>
                </a:solidFill>
                <a:latin typeface="Segoe UI Semibold" panose="020B0702040204020203" pitchFamily="34" charset="0"/>
                <a:cs typeface="Segoe UI Semibold" panose="020B0702040204020203" pitchFamily="34" charset="0"/>
              </a:endParaRPr>
            </a:p>
          </p:txBody>
        </p:sp>
      </p:grpSp>
      <p:grpSp>
        <p:nvGrpSpPr>
          <p:cNvPr id="19" name="Group 18">
            <a:extLst>
              <a:ext uri="{FF2B5EF4-FFF2-40B4-BE49-F238E27FC236}">
                <a16:creationId xmlns:a16="http://schemas.microsoft.com/office/drawing/2014/main" id="{859DC4DC-D1FF-4001-B75A-A3F886297DA6}"/>
              </a:ext>
            </a:extLst>
          </p:cNvPr>
          <p:cNvGrpSpPr/>
          <p:nvPr/>
        </p:nvGrpSpPr>
        <p:grpSpPr>
          <a:xfrm>
            <a:off x="8738051" y="4224527"/>
            <a:ext cx="2898647" cy="1978488"/>
            <a:chOff x="8738051" y="4224527"/>
            <a:chExt cx="2898647" cy="1978488"/>
          </a:xfrm>
        </p:grpSpPr>
        <p:sp>
          <p:nvSpPr>
            <p:cNvPr id="14" name="TextBox 13">
              <a:extLst>
                <a:ext uri="{FF2B5EF4-FFF2-40B4-BE49-F238E27FC236}">
                  <a16:creationId xmlns:a16="http://schemas.microsoft.com/office/drawing/2014/main" id="{9E28F438-F512-4E2F-982C-2F0C64FD2E94}"/>
                </a:ext>
              </a:extLst>
            </p:cNvPr>
            <p:cNvSpPr txBox="1"/>
            <p:nvPr/>
          </p:nvSpPr>
          <p:spPr>
            <a:xfrm>
              <a:off x="8738051" y="4224527"/>
              <a:ext cx="2898647" cy="646331"/>
            </a:xfrm>
            <a:prstGeom prst="rect">
              <a:avLst/>
            </a:prstGeom>
            <a:noFill/>
          </p:spPr>
          <p:txBody>
            <a:bodyPr wrap="square" rtlCol="0">
              <a:spAutoFit/>
            </a:bodyPr>
            <a:lstStyle/>
            <a:p>
              <a:r>
                <a:rPr lang="en-GB">
                  <a:solidFill>
                    <a:schemeClr val="tx2"/>
                  </a:solidFill>
                  <a:latin typeface="Segoe UI Semibold" panose="020B0702040204020203" pitchFamily="34" charset="0"/>
                  <a:cs typeface="Segoe UI Semibold" panose="020B0702040204020203" pitchFamily="34" charset="0"/>
                </a:rPr>
                <a:t>One hour </a:t>
              </a:r>
              <a:r>
                <a:rPr lang="en-GB">
                  <a:latin typeface="Segoe UI" panose="020B0502040204020203" pitchFamily="34" charset="0"/>
                  <a:cs typeface="Segoe UI" panose="020B0502040204020203" pitchFamily="34" charset="0"/>
                </a:rPr>
                <a:t>per day is like adding</a:t>
              </a:r>
              <a:endParaRPr lang="en-US">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793A7B32-6A84-4E26-ABCD-31AB2ACBD978}"/>
                </a:ext>
              </a:extLst>
            </p:cNvPr>
            <p:cNvSpPr txBox="1"/>
            <p:nvPr/>
          </p:nvSpPr>
          <p:spPr>
            <a:xfrm>
              <a:off x="9367746" y="5833683"/>
              <a:ext cx="1259390" cy="369332"/>
            </a:xfrm>
            <a:prstGeom prst="rect">
              <a:avLst/>
            </a:prstGeom>
            <a:noFill/>
          </p:spPr>
          <p:txBody>
            <a:bodyPr wrap="square" rtlCol="0" anchor="ctr">
              <a:spAutoFit/>
            </a:bodyPr>
            <a:lstStyle/>
            <a:p>
              <a:r>
                <a:rPr lang="en-GB">
                  <a:solidFill>
                    <a:schemeClr val="tx2"/>
                  </a:solidFill>
                  <a:latin typeface="Segoe UI Semibold" panose="020B0702040204020203" pitchFamily="34" charset="0"/>
                  <a:cs typeface="Segoe UI Semibold" panose="020B0702040204020203" pitchFamily="34" charset="0"/>
                </a:rPr>
                <a:t>per year</a:t>
              </a:r>
              <a:endParaRPr lang="en-US">
                <a:solidFill>
                  <a:schemeClr val="tx2"/>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56BAEF66-C512-48D9-888D-567EBB8C1EA1}"/>
                </a:ext>
              </a:extLst>
            </p:cNvPr>
            <p:cNvSpPr txBox="1"/>
            <p:nvPr/>
          </p:nvSpPr>
          <p:spPr>
            <a:xfrm>
              <a:off x="9035497" y="5187352"/>
              <a:ext cx="1718740" cy="830997"/>
            </a:xfrm>
            <a:prstGeom prst="rect">
              <a:avLst/>
            </a:prstGeom>
            <a:noFill/>
          </p:spPr>
          <p:txBody>
            <a:bodyPr wrap="none" rtlCol="0">
              <a:spAutoFit/>
            </a:bodyPr>
            <a:lstStyle/>
            <a:p>
              <a:r>
                <a:rPr lang="en-GB" sz="4800">
                  <a:solidFill>
                    <a:schemeClr val="tx2"/>
                  </a:solidFill>
                  <a:latin typeface="Segoe UI Semibold" panose="020B0702040204020203" pitchFamily="34" charset="0"/>
                  <a:cs typeface="Segoe UI Semibold" panose="020B0702040204020203" pitchFamily="34" charset="0"/>
                </a:rPr>
                <a:t>$2.7B</a:t>
              </a:r>
              <a:endParaRPr lang="en-US" sz="4800">
                <a:solidFill>
                  <a:schemeClr val="tx2"/>
                </a:solidFill>
                <a:latin typeface="Segoe UI Semibold" panose="020B0702040204020203" pitchFamily="34" charset="0"/>
                <a:cs typeface="Segoe UI Semibold" panose="020B0702040204020203" pitchFamily="34" charset="0"/>
              </a:endParaRPr>
            </a:p>
          </p:txBody>
        </p:sp>
      </p:grpSp>
      <p:pic>
        <p:nvPicPr>
          <p:cNvPr id="5" name="Picture 4">
            <a:extLst>
              <a:ext uri="{FF2B5EF4-FFF2-40B4-BE49-F238E27FC236}">
                <a16:creationId xmlns:a16="http://schemas.microsoft.com/office/drawing/2014/main" id="{179A2C8B-62A1-4C35-9982-A532613CE748}"/>
              </a:ext>
            </a:extLst>
          </p:cNvPr>
          <p:cNvPicPr>
            <a:picLocks noChangeAspect="1"/>
          </p:cNvPicPr>
          <p:nvPr/>
        </p:nvPicPr>
        <p:blipFill rotWithShape="1">
          <a:blip r:embed="rId3"/>
          <a:srcRect t="16377"/>
          <a:stretch/>
        </p:blipFill>
        <p:spPr>
          <a:xfrm>
            <a:off x="234975" y="0"/>
            <a:ext cx="6712725" cy="3908032"/>
          </a:xfrm>
          <a:prstGeom prst="rect">
            <a:avLst/>
          </a:prstGeom>
        </p:spPr>
      </p:pic>
    </p:spTree>
    <p:extLst>
      <p:ext uri="{BB962C8B-B14F-4D97-AF65-F5344CB8AC3E}">
        <p14:creationId xmlns:p14="http://schemas.microsoft.com/office/powerpoint/2010/main" val="97606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anim calcmode="lin" valueType="num">
                                      <p:cBhvr>
                                        <p:cTn id="15" dur="500" fill="hold"/>
                                        <p:tgtEl>
                                          <p:spTgt spid="18"/>
                                        </p:tgtEl>
                                        <p:attrNameLst>
                                          <p:attrName>ppt_x</p:attrName>
                                        </p:attrNameLst>
                                      </p:cBhvr>
                                      <p:tavLst>
                                        <p:tav tm="0">
                                          <p:val>
                                            <p:strVal val="#ppt_x"/>
                                          </p:val>
                                        </p:tav>
                                        <p:tav tm="100000">
                                          <p:val>
                                            <p:strVal val="#ppt_x"/>
                                          </p:val>
                                        </p:tav>
                                      </p:tavLst>
                                    </p:anim>
                                    <p:anim calcmode="lin" valueType="num">
                                      <p:cBhvr>
                                        <p:cTn id="1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strVal val="#ppt_x"/>
                                          </p:val>
                                        </p:tav>
                                        <p:tav tm="100000">
                                          <p:val>
                                            <p:strVal val="#ppt_x"/>
                                          </p:val>
                                        </p:tav>
                                      </p:tavLst>
                                    </p:anim>
                                    <p:anim calcmode="lin" valueType="num">
                                      <p:cBhvr>
                                        <p:cTn id="2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85528" y="6419069"/>
            <a:ext cx="9081020" cy="132789"/>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3735231" y="6181398"/>
            <a:ext cx="1499403" cy="511992"/>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3200">
                <a:solidFill>
                  <a:srgbClr val="0078D7"/>
                </a:solidFill>
                <a:latin typeface="+mj-lt"/>
              </a:rPr>
              <a:t>2012</a:t>
            </a: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345791" y="6163072"/>
            <a:ext cx="1499403" cy="511992"/>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3200">
                <a:solidFill>
                  <a:srgbClr val="0078D7"/>
                </a:solidFill>
                <a:latin typeface="+mj-lt"/>
              </a:rPr>
              <a:t>2018</a:t>
            </a:r>
          </a:p>
        </p:txBody>
      </p:sp>
      <p:pic>
        <p:nvPicPr>
          <p:cNvPr id="3" name="Picture 2" descr="Satya Nadalla">
            <a:extLst>
              <a:ext uri="{FF2B5EF4-FFF2-40B4-BE49-F238E27FC236}">
                <a16:creationId xmlns:a16="http://schemas.microsoft.com/office/drawing/2014/main" id="{F1468A11-29FC-4885-9931-B4456E7229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4" y="486"/>
            <a:ext cx="12186403" cy="6006248"/>
          </a:xfrm>
          <a:prstGeom prst="rect">
            <a:avLst/>
          </a:prstGeom>
        </p:spPr>
      </p:pic>
      <p:sp>
        <p:nvSpPr>
          <p:cNvPr id="5" name="Rectangle 4">
            <a:extLst>
              <a:ext uri="{FF2B5EF4-FFF2-40B4-BE49-F238E27FC236}">
                <a16:creationId xmlns:a16="http://schemas.microsoft.com/office/drawing/2014/main" id="{CD53E917-664D-4D77-8D75-3A5CEA80BA46}"/>
              </a:ext>
              <a:ext uri="{C183D7F6-B498-43B3-948B-1728B52AA6E4}">
                <adec:decorative xmlns:adec="http://schemas.microsoft.com/office/drawing/2017/decorative" val="1"/>
              </a:ext>
            </a:extLst>
          </p:cNvPr>
          <p:cNvSpPr/>
          <p:nvPr/>
        </p:nvSpPr>
        <p:spPr bwMode="auto">
          <a:xfrm>
            <a:off x="1613536"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566708" y="1564934"/>
            <a:ext cx="4780872" cy="2112886"/>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—Satya Nadella, CEO</a:t>
            </a:r>
            <a:br>
              <a:rPr lang="en-US" sz="1765">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830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atya Nadalla">
            <a:extLst>
              <a:ext uri="{FF2B5EF4-FFF2-40B4-BE49-F238E27FC236}">
                <a16:creationId xmlns:a16="http://schemas.microsoft.com/office/drawing/2014/main" id="{56A7979A-6061-4D3F-AF77-0C55E6C5AD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213500" y="486"/>
            <a:ext cx="12186403" cy="6006248"/>
          </a:xfrm>
          <a:prstGeom prst="rect">
            <a:avLst/>
          </a:prstGeom>
        </p:spPr>
      </p:pic>
      <p:cxnSp>
        <p:nvCxnSpPr>
          <p:cNvPr id="8" name="Connector: Elbow 7">
            <a:extLst>
              <a:ext uri="{FF2B5EF4-FFF2-40B4-BE49-F238E27FC236}">
                <a16:creationId xmlns:a16="http://schemas.microsoft.com/office/drawing/2014/main" id="{8536FA6C-CDC6-47F6-B701-C78B5BE0005F}"/>
              </a:ext>
            </a:extLst>
          </p:cNvPr>
          <p:cNvCxnSpPr>
            <a:cxnSpLocks/>
            <a:stCxn id="140" idx="0"/>
          </p:cNvCxnSpPr>
          <p:nvPr/>
        </p:nvCxnSpPr>
        <p:spPr>
          <a:xfrm rot="16200000" flipH="1">
            <a:off x="6125762" y="1122412"/>
            <a:ext cx="8901" cy="10043188"/>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31692" y="4215068"/>
            <a:ext cx="1772078" cy="152318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2014</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Satya “Microsoft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loves Linux”</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Microsoft org on GitHub created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04679" y="3781766"/>
            <a:ext cx="1772078" cy="195649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2015</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Visual Studio Code released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HDInsight (Hadoop/</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Ubuntu) announced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Microsoft jointly forms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102782" y="3107314"/>
            <a:ext cx="1772078" cy="2630939"/>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latin typeface="Segoe UI"/>
              </a:rPr>
              <a:t>2016</a:t>
            </a:r>
          </a:p>
          <a:p>
            <a:pPr defTabSz="931935" fontAlgn="base">
              <a:lnSpc>
                <a:spcPct val="90000"/>
              </a:lnSpc>
              <a:spcBef>
                <a:spcPts val="882"/>
              </a:spcBef>
              <a:spcAft>
                <a:spcPct val="0"/>
              </a:spcAft>
              <a:defRPr/>
            </a:pPr>
            <a:r>
              <a:rPr lang="en-US" sz="900" kern="0" dirty="0">
                <a:latin typeface="Segoe UI"/>
              </a:rPr>
              <a:t>.</a:t>
            </a:r>
            <a:r>
              <a:rPr lang="en-US" sz="1100" kern="0" dirty="0">
                <a:latin typeface="Segoe UI"/>
              </a:rPr>
              <a:t>NET Core 1.0</a:t>
            </a:r>
          </a:p>
          <a:p>
            <a:pPr defTabSz="931935" fontAlgn="base">
              <a:lnSpc>
                <a:spcPct val="90000"/>
              </a:lnSpc>
              <a:spcBef>
                <a:spcPts val="882"/>
              </a:spcBef>
              <a:spcAft>
                <a:spcPct val="0"/>
              </a:spcAft>
              <a:defRPr/>
            </a:pPr>
            <a:r>
              <a:rPr lang="en-US" sz="1100" kern="0" dirty="0">
                <a:latin typeface="Segoe UI"/>
              </a:rPr>
              <a:t>PowerShell Core</a:t>
            </a:r>
          </a:p>
          <a:p>
            <a:pPr defTabSz="931935" fontAlgn="base">
              <a:lnSpc>
                <a:spcPct val="90000"/>
              </a:lnSpc>
              <a:spcBef>
                <a:spcPts val="882"/>
              </a:spcBef>
              <a:spcAft>
                <a:spcPct val="0"/>
              </a:spcAft>
              <a:defRPr/>
            </a:pPr>
            <a:r>
              <a:rPr lang="en-US" sz="1100" kern="0" dirty="0">
                <a:latin typeface="Segoe UI"/>
              </a:rPr>
              <a:t>Windows Subsystem for Linux in Windows 10</a:t>
            </a:r>
          </a:p>
          <a:p>
            <a:pPr defTabSz="931935" fontAlgn="base">
              <a:lnSpc>
                <a:spcPct val="90000"/>
              </a:lnSpc>
              <a:spcBef>
                <a:spcPts val="882"/>
              </a:spcBef>
              <a:spcAft>
                <a:spcPct val="0"/>
              </a:spcAft>
              <a:defRPr/>
            </a:pPr>
            <a:r>
              <a:rPr lang="en-US" sz="1100" kern="0" dirty="0">
                <a:latin typeface="Segoe UI"/>
              </a:rPr>
              <a:t>Microsoft joins </a:t>
            </a:r>
            <a:br>
              <a:rPr lang="en-US" sz="1100" kern="0" dirty="0">
                <a:latin typeface="Segoe UI"/>
              </a:rPr>
            </a:br>
            <a:r>
              <a:rPr lang="en-US" sz="1100" kern="0" dirty="0">
                <a:latin typeface="Segoe UI"/>
              </a:rPr>
              <a:t>Linux Foundation</a:t>
            </a:r>
          </a:p>
          <a:p>
            <a:pPr defTabSz="931935" fontAlgn="base">
              <a:lnSpc>
                <a:spcPct val="90000"/>
              </a:lnSpc>
              <a:spcBef>
                <a:spcPts val="882"/>
              </a:spcBef>
              <a:spcAft>
                <a:spcPct val="0"/>
              </a:spcAft>
              <a:defRPr/>
            </a:pPr>
            <a:r>
              <a:rPr lang="en-US" sz="1100" kern="0" dirty="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111540" y="2212158"/>
            <a:ext cx="1772078" cy="3526096"/>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latin typeface="Segoe UI"/>
              </a:rPr>
              <a:t>2017</a:t>
            </a:r>
          </a:p>
          <a:p>
            <a:pPr defTabSz="931935" fontAlgn="base">
              <a:lnSpc>
                <a:spcPct val="90000"/>
              </a:lnSpc>
              <a:spcBef>
                <a:spcPts val="882"/>
              </a:spcBef>
              <a:spcAft>
                <a:spcPct val="0"/>
              </a:spcAft>
              <a:defRPr/>
            </a:pPr>
            <a:r>
              <a:rPr lang="en-US" sz="1100" kern="0" dirty="0">
                <a:latin typeface="Segoe UI"/>
              </a:rPr>
              <a:t>Microsoft </a:t>
            </a:r>
            <a:br>
              <a:rPr lang="en-US" sz="1100" kern="0" dirty="0">
                <a:latin typeface="Segoe UI"/>
              </a:rPr>
            </a:br>
            <a:r>
              <a:rPr lang="en-US" sz="1100" kern="0" dirty="0">
                <a:latin typeface="Segoe UI"/>
              </a:rPr>
              <a:t>Azure Kubernetes </a:t>
            </a:r>
            <a:br>
              <a:rPr lang="en-US" sz="1100" kern="0" dirty="0">
                <a:latin typeface="Segoe UI"/>
              </a:rPr>
            </a:br>
            <a:r>
              <a:rPr lang="en-US" sz="1100" kern="0" dirty="0">
                <a:latin typeface="Segoe UI"/>
              </a:rPr>
              <a:t>Service launched</a:t>
            </a:r>
          </a:p>
          <a:p>
            <a:pPr defTabSz="931935" fontAlgn="base">
              <a:lnSpc>
                <a:spcPct val="90000"/>
              </a:lnSpc>
              <a:spcBef>
                <a:spcPts val="882"/>
              </a:spcBef>
              <a:spcAft>
                <a:spcPct val="0"/>
              </a:spcAft>
              <a:defRPr/>
            </a:pPr>
            <a:r>
              <a:rPr lang="en-US" sz="1100" kern="0" dirty="0">
                <a:latin typeface="Segoe UI"/>
              </a:rPr>
              <a:t>Draft, Brigade, </a:t>
            </a:r>
            <a:r>
              <a:rPr lang="en-US" sz="1100" kern="0" dirty="0" err="1">
                <a:latin typeface="Segoe UI"/>
              </a:rPr>
              <a:t>Kashti</a:t>
            </a:r>
            <a:r>
              <a:rPr lang="en-US" sz="1100" kern="0" dirty="0">
                <a:latin typeface="Segoe UI"/>
              </a:rPr>
              <a:t> projects submitted to Kubernetes community</a:t>
            </a:r>
          </a:p>
          <a:p>
            <a:pPr defTabSz="931935" fontAlgn="base">
              <a:lnSpc>
                <a:spcPct val="90000"/>
              </a:lnSpc>
              <a:spcBef>
                <a:spcPts val="882"/>
              </a:spcBef>
              <a:spcAft>
                <a:spcPct val="0"/>
              </a:spcAft>
              <a:defRPr/>
            </a:pPr>
            <a:r>
              <a:rPr lang="en-US" sz="1100" kern="0" dirty="0">
                <a:latin typeface="Segoe UI"/>
              </a:rPr>
              <a:t>Microsoft joins Cloud Native Computing &amp; Cloud Foundry Foundations</a:t>
            </a:r>
          </a:p>
          <a:p>
            <a:pPr defTabSz="931935" fontAlgn="base">
              <a:lnSpc>
                <a:spcPct val="90000"/>
              </a:lnSpc>
              <a:spcBef>
                <a:spcPts val="882"/>
              </a:spcBef>
              <a:spcAft>
                <a:spcPct val="0"/>
              </a:spcAft>
              <a:defRPr/>
            </a:pPr>
            <a:r>
              <a:rPr lang="en-US" sz="1100" kern="0" dirty="0">
                <a:latin typeface="Segoe UI"/>
              </a:rPr>
              <a:t>SQL 2017 on Linux</a:t>
            </a:r>
          </a:p>
          <a:p>
            <a:pPr defTabSz="931935" fontAlgn="base">
              <a:lnSpc>
                <a:spcPct val="90000"/>
              </a:lnSpc>
              <a:spcBef>
                <a:spcPts val="882"/>
              </a:spcBef>
              <a:spcAft>
                <a:spcPct val="0"/>
              </a:spcAft>
              <a:defRPr/>
            </a:pPr>
            <a:r>
              <a:rPr lang="en-US" sz="1100" kern="0" dirty="0">
                <a:latin typeface="Segoe UI"/>
              </a:rPr>
              <a:t>Windows source code moved to Git</a:t>
            </a:r>
          </a:p>
          <a:p>
            <a:pPr defTabSz="931935" fontAlgn="base">
              <a:lnSpc>
                <a:spcPct val="90000"/>
              </a:lnSpc>
              <a:spcBef>
                <a:spcPts val="882"/>
              </a:spcBef>
              <a:spcAft>
                <a:spcPct val="0"/>
              </a:spcAft>
              <a:defRPr/>
            </a:pPr>
            <a:r>
              <a:rPr lang="en-US" sz="1100" kern="0" dirty="0">
                <a:latin typeface="Segoe UI"/>
              </a:rPr>
              <a:t>Azure Databricks </a:t>
            </a:r>
            <a:br>
              <a:rPr lang="en-US" sz="1100" kern="0" dirty="0">
                <a:latin typeface="Segoe UI"/>
              </a:rPr>
            </a:br>
            <a:r>
              <a:rPr lang="en-US" sz="1100" kern="0" dirty="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114301" y="1251951"/>
            <a:ext cx="1772078" cy="448630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2018</a:t>
            </a:r>
          </a:p>
          <a:p>
            <a:pPr defTabSz="931935" fontAlgn="base">
              <a:lnSpc>
                <a:spcPct val="90000"/>
              </a:lnSpc>
              <a:spcBef>
                <a:spcPts val="784"/>
              </a:spcBef>
              <a:spcAft>
                <a:spcPts val="588"/>
              </a:spcAft>
              <a:defRPr/>
            </a:pPr>
            <a:r>
              <a:rPr lang="en-US" sz="1100" kern="0" dirty="0">
                <a:gradFill>
                  <a:gsLst>
                    <a:gs pos="0">
                      <a:srgbClr val="1A1A1A"/>
                    </a:gs>
                    <a:gs pos="100000">
                      <a:srgbClr val="1A1A1A"/>
                    </a:gs>
                  </a:gsLst>
                  <a:lin ang="5400000" scaled="0"/>
                </a:gradFill>
                <a:latin typeface="Segoe UI"/>
              </a:rPr>
              <a:t>Visual Studio Code ranked #1 developer tool </a:t>
            </a:r>
          </a:p>
          <a:p>
            <a:pPr defTabSz="931935" fontAlgn="base">
              <a:lnSpc>
                <a:spcPct val="90000"/>
              </a:lnSpc>
              <a:spcBef>
                <a:spcPts val="784"/>
              </a:spcBef>
              <a:spcAft>
                <a:spcPts val="588"/>
              </a:spcAft>
              <a:defRPr/>
            </a:pPr>
            <a:r>
              <a:rPr lang="en-US" sz="1100" kern="0" dirty="0">
                <a:gradFill>
                  <a:gsLst>
                    <a:gs pos="0">
                      <a:srgbClr val="1A1A1A"/>
                    </a:gs>
                    <a:gs pos="100000">
                      <a:srgbClr val="1A1A1A"/>
                    </a:gs>
                  </a:gsLst>
                  <a:lin ang="5400000" scaled="0"/>
                </a:gradFill>
                <a:latin typeface="Segoe UI"/>
              </a:rPr>
              <a:t>Azure Service Fabric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Open Sourced</a:t>
            </a:r>
          </a:p>
          <a:p>
            <a:pPr defTabSz="931935" fontAlgn="base">
              <a:lnSpc>
                <a:spcPct val="90000"/>
              </a:lnSpc>
              <a:spcBef>
                <a:spcPts val="784"/>
              </a:spcBef>
              <a:spcAft>
                <a:spcPts val="588"/>
              </a:spcAft>
              <a:defRPr/>
            </a:pPr>
            <a:r>
              <a:rPr lang="en-US" sz="1100" kern="0" dirty="0">
                <a:gradFill>
                  <a:gsLst>
                    <a:gs pos="0">
                      <a:srgbClr val="1A1A1A"/>
                    </a:gs>
                    <a:gs pos="100000">
                      <a:srgbClr val="1A1A1A"/>
                    </a:gs>
                  </a:gsLst>
                  <a:lin ang="5400000" scaled="0"/>
                </a:gradFill>
                <a:latin typeface="Segoe UI"/>
              </a:rPr>
              <a:t>Azure Sphere with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Linux kernel</a:t>
            </a:r>
          </a:p>
          <a:p>
            <a:pPr defTabSz="931935" fontAlgn="base">
              <a:lnSpc>
                <a:spcPct val="90000"/>
              </a:lnSpc>
              <a:spcBef>
                <a:spcPts val="784"/>
              </a:spcBef>
              <a:spcAft>
                <a:spcPts val="588"/>
              </a:spcAft>
              <a:defRPr/>
            </a:pPr>
            <a:r>
              <a:rPr lang="en-US" sz="1100" kern="0" dirty="0">
                <a:gradFill>
                  <a:gsLst>
                    <a:gs pos="0">
                      <a:srgbClr val="1A1A1A"/>
                    </a:gs>
                    <a:gs pos="100000">
                      <a:srgbClr val="1A1A1A"/>
                    </a:gs>
                  </a:gsLst>
                  <a:lin ang="5400000" scaled="0"/>
                </a:gradFill>
                <a:latin typeface="Segoe UI"/>
              </a:rPr>
              <a:t>Intent to acquire</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GitHub announced</a:t>
            </a:r>
          </a:p>
          <a:p>
            <a:pPr defTabSz="931935" fontAlgn="base">
              <a:lnSpc>
                <a:spcPct val="90000"/>
              </a:lnSpc>
              <a:spcBef>
                <a:spcPts val="784"/>
              </a:spcBef>
              <a:spcAft>
                <a:spcPts val="588"/>
              </a:spcAft>
              <a:defRPr/>
            </a:pPr>
            <a:r>
              <a:rPr lang="en-US" sz="1100" kern="0" dirty="0">
                <a:gradFill>
                  <a:gsLst>
                    <a:gs pos="0">
                      <a:srgbClr val="1A1A1A"/>
                    </a:gs>
                    <a:gs pos="100000">
                      <a:srgbClr val="1A1A1A"/>
                    </a:gs>
                  </a:gsLst>
                  <a:lin ang="5400000" scaled="0"/>
                </a:gradFill>
                <a:latin typeface="Segoe UI"/>
              </a:rPr>
              <a:t>~5,000 Microsoft employees committing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to open source projects on GitHub</a:t>
            </a:r>
          </a:p>
          <a:p>
            <a:pPr defTabSz="931935" fontAlgn="base">
              <a:lnSpc>
                <a:spcPct val="90000"/>
              </a:lnSpc>
              <a:spcBef>
                <a:spcPts val="784"/>
              </a:spcBef>
              <a:spcAft>
                <a:spcPts val="588"/>
              </a:spcAft>
              <a:defRPr/>
            </a:pPr>
            <a:r>
              <a:rPr lang="en-US" sz="1100" kern="0" dirty="0">
                <a:gradFill>
                  <a:gsLst>
                    <a:gs pos="0">
                      <a:srgbClr val="1A1A1A"/>
                    </a:gs>
                    <a:gs pos="100000">
                      <a:srgbClr val="1A1A1A"/>
                    </a:gs>
                  </a:gsLst>
                  <a:lin ang="5400000" scaled="0"/>
                </a:gradFill>
                <a:latin typeface="Segoe UI"/>
              </a:rPr>
              <a:t>Azure trending to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50% Linux</a:t>
            </a:r>
          </a:p>
          <a:p>
            <a:pPr defTabSz="931935" fontAlgn="base">
              <a:lnSpc>
                <a:spcPct val="90000"/>
              </a:lnSpc>
              <a:spcBef>
                <a:spcPts val="784"/>
              </a:spcBef>
              <a:spcAft>
                <a:spcPts val="588"/>
              </a:spcAft>
              <a:defRPr/>
            </a:pPr>
            <a:r>
              <a:rPr lang="en-US" sz="1100" kern="0" dirty="0">
                <a:gradFill>
                  <a:gsLst>
                    <a:gs pos="0">
                      <a:srgbClr val="1A1A1A"/>
                    </a:gs>
                    <a:gs pos="100000">
                      <a:srgbClr val="1A1A1A"/>
                    </a:gs>
                  </a:gsLst>
                  <a:lin ang="5400000" scaled="0"/>
                </a:gradFill>
                <a:latin typeface="Segoe UI"/>
              </a:rPr>
              <a:t>Microsoft continues as largest contributor to open source projects on GitHub</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4"/>
          <a:stretch>
            <a:fillRect/>
          </a:stretch>
        </p:blipFill>
        <p:spPr>
          <a:xfrm>
            <a:off x="1108617" y="5901819"/>
            <a:ext cx="10045293" cy="237731"/>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26256" y="622411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828063" y="6220629"/>
            <a:ext cx="325818" cy="106778"/>
          </a:xfrm>
          <a:prstGeom prst="roundRect">
            <a:avLst>
              <a:gd name="adj" fmla="val 2732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8832776" y="6217139"/>
            <a:ext cx="335054" cy="113757"/>
          </a:xfrm>
          <a:prstGeom prst="roundRect">
            <a:avLst>
              <a:gd name="adj" fmla="val 3197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04025" y="61395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1568">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Lst>
          </p:cNvPr>
          <p:cNvSpPr/>
          <p:nvPr/>
        </p:nvSpPr>
        <p:spPr bwMode="auto">
          <a:xfrm>
            <a:off x="1038091" y="5811129"/>
            <a:ext cx="181368" cy="181368"/>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43E9FB4-2D24-4715-87F4-2DA3F4D92804}"/>
              </a:ext>
            </a:extLst>
          </p:cNvPr>
          <p:cNvSpPr/>
          <p:nvPr/>
        </p:nvSpPr>
        <p:spPr bwMode="auto">
          <a:xfrm>
            <a:off x="-10597025" y="-13752"/>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654903" y="1564934"/>
            <a:ext cx="4780872" cy="2112886"/>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—Satya Nadella, CEO</a:t>
            </a:r>
            <a:br>
              <a:rPr lang="en-US" sz="1765">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1745" y="224714"/>
            <a:ext cx="767420" cy="767420"/>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3250" y="4626694"/>
            <a:ext cx="1585100" cy="1111561"/>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2012</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TypeScript released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Git support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796935" y="622411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0847213" y="6137610"/>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1568">
                <a:solidFill>
                  <a:srgbClr val="0078D7"/>
                </a:solidFill>
                <a:latin typeface="+mj-lt"/>
              </a:rPr>
              <a:t>2018</a:t>
            </a:r>
          </a:p>
        </p:txBody>
      </p:sp>
    </p:spTree>
    <p:extLst>
      <p:ext uri="{BB962C8B-B14F-4D97-AF65-F5344CB8AC3E}">
        <p14:creationId xmlns:p14="http://schemas.microsoft.com/office/powerpoint/2010/main" val="4108007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6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16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26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36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46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9"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01293" y="2525238"/>
            <a:ext cx="3029680" cy="1255182"/>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652455" y="2525237"/>
            <a:ext cx="3403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711338" y="2525237"/>
            <a:ext cx="3036600" cy="149656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01293" y="5378773"/>
            <a:ext cx="2930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652455" y="5378773"/>
            <a:ext cx="3367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52455" y="1479560"/>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52455" y="4353311"/>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1293" y="1479560"/>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711338" y="1479560"/>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01293" y="4353311"/>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01293" y="2164123"/>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711338" y="2164123"/>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652456" y="2164123"/>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01293" y="5007842"/>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652456" y="5007842"/>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711338" y="6002700"/>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711338" y="5188499"/>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Use built-in scrum boards and planning tools to help your teams run sprints, stand-ups, and planning meetings.</a:t>
            </a:r>
            <a:endParaRPr lang="en-US" sz="1176">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Securely connect with and push code into your Git repos from any IDE, editor, or Git client.</a:t>
            </a:r>
            <a:endParaRPr lang="en-US" sz="1176">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Add validations and extensions from the marketplace or build your own using web hooks and REST APIs.</a:t>
            </a:r>
            <a:endParaRPr lang="en-US" sz="1176">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5349"/>
            <a:ext cx="6040010" cy="4359690"/>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Test your application where it lives. Complete scripted tests across desktop or web scenarios. Test on-premises application from the cloud and vice-versa.</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Leverage the same test tools across your engineers and user acceptance testing stakeholders. Pay for the tools only when you need them.</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979" y="2140321"/>
            <a:ext cx="280133" cy="298808"/>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Get universal </a:t>
            </a:r>
            <a:r>
              <a:rPr lang="en-GB" sz="1176" err="1">
                <a:solidFill>
                  <a:srgbClr val="595959"/>
                </a:solidFill>
              </a:rPr>
              <a:t>artifact</a:t>
            </a:r>
            <a:r>
              <a:rPr lang="en-GB" sz="1176">
                <a:solidFill>
                  <a:srgbClr val="595959"/>
                </a:solidFill>
              </a:rPr>
              <a:t> management for Maven, </a:t>
            </a:r>
            <a:r>
              <a:rPr lang="en-GB" sz="1176" err="1">
                <a:solidFill>
                  <a:srgbClr val="595959"/>
                </a:solidFill>
              </a:rPr>
              <a:t>npm</a:t>
            </a:r>
            <a:r>
              <a:rPr lang="en-GB" sz="1176">
                <a:solidFill>
                  <a:srgbClr val="595959"/>
                </a:solidFill>
              </a:rPr>
              <a:t>, and NuGet.</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Share packages, and use built-in CI/CD, versioning, and testing.</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Easily share code across small teams and large enterprises.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26428" y="3116937"/>
            <a:ext cx="11336036" cy="534056"/>
          </a:xfrm>
          <a:prstGeom prst="rect">
            <a:avLst/>
          </a:prstGeom>
          <a:noFill/>
        </p:spPr>
        <p:txBody>
          <a:bodyPr wrap="square" lIns="0" tIns="143428" rIns="0" bIns="143428" rtlCol="0" anchor="t">
            <a:spAutoFit/>
          </a:bodyPr>
          <a:lstStyle/>
          <a:p>
            <a:pPr algn="ctr">
              <a:lnSpc>
                <a:spcPct val="90000"/>
              </a:lnSpc>
              <a:spcAft>
                <a:spcPts val="588"/>
              </a:spcAft>
            </a:pPr>
            <a:r>
              <a:rPr lang="en-US" sz="1765" dirty="0"/>
              <a:t>An end-to-end solution for organizations looking for an enterprise-grade toolchain</a:t>
            </a:r>
            <a:endParaRPr lang="en-US" sz="1765"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51062" y="3923857"/>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nSpc>
                <a:spcPct val="90000"/>
              </a:lnSpc>
              <a:spcAft>
                <a:spcPts val="588"/>
              </a:spcAft>
            </a:pPr>
            <a:r>
              <a:rPr lang="en-US" sz="1372" dirty="0">
                <a:solidFill>
                  <a:schemeClr val="tx1">
                    <a:lumMod val="65000"/>
                    <a:lumOff val="35000"/>
                  </a:schemeClr>
                </a:solidFill>
              </a:rPr>
              <a:t>Fully Integrated with end </a:t>
            </a:r>
            <a:br>
              <a:rPr lang="en-US" sz="1372" dirty="0">
                <a:solidFill>
                  <a:schemeClr val="tx1">
                    <a:lumMod val="65000"/>
                    <a:lumOff val="35000"/>
                  </a:schemeClr>
                </a:solidFill>
                <a:cs typeface="Segoe UI"/>
              </a:rPr>
            </a:br>
            <a:r>
              <a:rPr lang="en-US" sz="1372" dirty="0">
                <a:solidFill>
                  <a:schemeClr val="tx1">
                    <a:lumMod val="65000"/>
                    <a:lumOff val="35000"/>
                  </a:schemeClr>
                </a:solidFill>
              </a:rPr>
              <a:t>to end traceability</a:t>
            </a:r>
            <a:endParaRPr lang="en-US" sz="1372"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765" dirty="0">
                <a:solidFill>
                  <a:schemeClr val="tx1">
                    <a:lumMod val="65000"/>
                    <a:lumOff val="35000"/>
                  </a:schemeClr>
                </a:solidFill>
              </a:rPr>
              <a:t>Better together</a:t>
            </a:r>
            <a:endParaRPr lang="en-US" sz="1765"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24613" y="3903589"/>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372">
                <a:solidFill>
                  <a:schemeClr val="tx1">
                    <a:lumMod val="65000"/>
                    <a:lumOff val="35000"/>
                  </a:schemeClr>
                </a:solidFill>
              </a:rPr>
              <a:t>Scalable to any team and project size </a:t>
            </a:r>
            <a:endParaRPr lang="en-US" sz="1372">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398163" y="3903621"/>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372">
                <a:solidFill>
                  <a:schemeClr val="tx1">
                    <a:lumMod val="65000"/>
                    <a:lumOff val="35000"/>
                  </a:schemeClr>
                </a:solidFill>
              </a:rPr>
              <a:t>Highly available, </a:t>
            </a:r>
            <a:br>
              <a:rPr lang="en-US" sz="1372">
                <a:solidFill>
                  <a:schemeClr val="tx1">
                    <a:lumMod val="65000"/>
                    <a:lumOff val="35000"/>
                  </a:schemeClr>
                </a:solidFill>
                <a:cs typeface="Segoe UI"/>
              </a:rPr>
            </a:br>
            <a:r>
              <a:rPr lang="en-US" sz="1372">
                <a:solidFill>
                  <a:schemeClr val="tx1">
                    <a:lumMod val="65000"/>
                    <a:lumOff val="35000"/>
                  </a:schemeClr>
                </a:solidFill>
              </a:rPr>
              <a:t>multi region, </a:t>
            </a:r>
            <a:br>
              <a:rPr lang="en-US" sz="1372">
                <a:solidFill>
                  <a:schemeClr val="tx1">
                    <a:lumMod val="65000"/>
                    <a:lumOff val="35000"/>
                  </a:schemeClr>
                </a:solidFill>
                <a:cs typeface="Segoe UI"/>
              </a:rPr>
            </a:br>
            <a:r>
              <a:rPr lang="en-US" sz="1372">
                <a:solidFill>
                  <a:schemeClr val="tx1">
                    <a:lumMod val="65000"/>
                    <a:lumOff val="35000"/>
                  </a:schemeClr>
                </a:solidFill>
              </a:rPr>
              <a:t>hybrid </a:t>
            </a:r>
            <a:br>
              <a:rPr lang="en-US" sz="1372">
                <a:solidFill>
                  <a:schemeClr val="tx1">
                    <a:lumMod val="65000"/>
                    <a:lumOff val="35000"/>
                  </a:schemeClr>
                </a:solidFill>
                <a:cs typeface="Segoe UI"/>
              </a:rPr>
            </a:br>
            <a:r>
              <a:rPr lang="en-US" sz="1372">
                <a:solidFill>
                  <a:schemeClr val="tx1">
                    <a:lumMod val="65000"/>
                    <a:lumOff val="35000"/>
                  </a:schemeClr>
                </a:solidFill>
              </a:rPr>
              <a:t>cloud &amp; </a:t>
            </a:r>
            <a:br>
              <a:rPr lang="en-US" sz="1372">
                <a:solidFill>
                  <a:schemeClr val="tx1">
                    <a:lumMod val="65000"/>
                    <a:lumOff val="35000"/>
                  </a:schemeClr>
                </a:solidFill>
                <a:cs typeface="Segoe UI"/>
              </a:rPr>
            </a:br>
            <a:r>
              <a:rPr lang="en-US" sz="1372">
                <a:solidFill>
                  <a:schemeClr val="tx1">
                    <a:lumMod val="65000"/>
                    <a:lumOff val="35000"/>
                  </a:schemeClr>
                </a:solidFill>
              </a:rPr>
              <a:t>on-prem</a:t>
            </a:r>
            <a:endParaRPr lang="en-US" sz="1372">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371713" y="3903652"/>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372">
                <a:solidFill>
                  <a:schemeClr val="tx1">
                    <a:lumMod val="65000"/>
                    <a:lumOff val="35000"/>
                  </a:schemeClr>
                </a:solidFill>
              </a:rPr>
              <a:t>Customer </a:t>
            </a:r>
            <a:br>
              <a:rPr lang="en-US" sz="1372">
                <a:solidFill>
                  <a:schemeClr val="tx1">
                    <a:lumMod val="65000"/>
                    <a:lumOff val="35000"/>
                  </a:schemeClr>
                </a:solidFill>
                <a:cs typeface="Segoe UI"/>
              </a:rPr>
            </a:br>
            <a:r>
              <a:rPr lang="en-US" sz="1372">
                <a:solidFill>
                  <a:schemeClr val="tx1">
                    <a:lumMod val="65000"/>
                    <a:lumOff val="35000"/>
                  </a:schemeClr>
                </a:solidFill>
              </a:rPr>
              <a:t>Support</a:t>
            </a:r>
            <a:endParaRPr lang="en-US" sz="1372">
              <a:solidFill>
                <a:schemeClr val="tx1">
                  <a:lumMod val="65000"/>
                  <a:lumOff val="35000"/>
                </a:schemeClr>
              </a:solidFill>
              <a:cs typeface="Segoe UI"/>
            </a:endParaRPr>
          </a:p>
          <a:p>
            <a:pPr algn="ctr"/>
            <a:endParaRPr lang="en-US" sz="1372">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345264" y="3903683"/>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372">
                <a:solidFill>
                  <a:schemeClr val="tx1">
                    <a:lumMod val="65000"/>
                    <a:lumOff val="35000"/>
                  </a:schemeClr>
                </a:solidFill>
              </a:rPr>
              <a:t>Consistent admin </a:t>
            </a:r>
            <a:br>
              <a:rPr lang="en-US" sz="1372">
                <a:solidFill>
                  <a:schemeClr val="tx1">
                    <a:lumMod val="65000"/>
                    <a:lumOff val="35000"/>
                  </a:schemeClr>
                </a:solidFill>
                <a:cs typeface="Segoe UI"/>
              </a:rPr>
            </a:br>
            <a:r>
              <a:rPr lang="en-US" sz="1372">
                <a:solidFill>
                  <a:schemeClr val="tx1">
                    <a:lumMod val="65000"/>
                    <a:lumOff val="35000"/>
                  </a:schemeClr>
                </a:solidFill>
              </a:rPr>
              <a:t>and access </a:t>
            </a:r>
            <a:br>
              <a:rPr lang="en-US" sz="1372">
                <a:solidFill>
                  <a:schemeClr val="tx1">
                    <a:lumMod val="65000"/>
                    <a:lumOff val="35000"/>
                  </a:schemeClr>
                </a:solidFill>
                <a:cs typeface="Segoe UI"/>
              </a:rPr>
            </a:br>
            <a:r>
              <a:rPr lang="en-US" sz="1372">
                <a:solidFill>
                  <a:schemeClr val="tx1">
                    <a:lumMod val="65000"/>
                    <a:lumOff val="35000"/>
                  </a:schemeClr>
                </a:solidFill>
              </a:rPr>
              <a:t>control</a:t>
            </a:r>
            <a:endParaRPr lang="en-US" sz="1372">
              <a:solidFill>
                <a:schemeClr val="tx1">
                  <a:lumMod val="65000"/>
                  <a:lumOff val="35000"/>
                </a:schemeClr>
              </a:solidFill>
              <a:cs typeface="Segoe UI"/>
            </a:endParaRPr>
          </a:p>
          <a:p>
            <a:pPr algn="ctr"/>
            <a:endParaRPr lang="en-US" sz="1372">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004250" y="6265006"/>
            <a:ext cx="3187751"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chemeClr val="tx2"/>
                </a:solidFill>
                <a:latin typeface="Segoe UI Semibold" panose="020B0702040204020203" pitchFamily="34" charset="0"/>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433798" y="620393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chemeClr val="tx2"/>
              </a:solidFill>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504099" y="1377338"/>
            <a:ext cx="931963" cy="939724"/>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17214" y="1730627"/>
            <a:ext cx="586604" cy="586435"/>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867293" y="1821371"/>
            <a:ext cx="586604" cy="586435"/>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827346" y="1741461"/>
            <a:ext cx="586604" cy="586435"/>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782739" y="1741461"/>
            <a:ext cx="586604" cy="586435"/>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07703" y="2411901"/>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1510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D83B01"/>
                </a:solidFill>
                <a:latin typeface="+mj-lt"/>
              </a:rPr>
              <a:t>Azure </a:t>
            </a:r>
            <a:r>
              <a:rPr lang="en-US" sz="1765"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020893" y="2413219"/>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15021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061246" y="2428361"/>
            <a:ext cx="190578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CB2E6D"/>
                </a:solidFill>
                <a:latin typeface="+mj-lt"/>
              </a:rPr>
              <a:t>Azure Artifacts</a:t>
            </a:r>
            <a:endParaRPr lang="en-US" sz="1765"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AD20-81D7-4CCD-BE1F-3599220D3200}"/>
              </a:ext>
            </a:extLst>
          </p:cNvPr>
          <p:cNvSpPr>
            <a:spLocks noGrp="1"/>
          </p:cNvSpPr>
          <p:nvPr>
            <p:ph type="title"/>
          </p:nvPr>
        </p:nvSpPr>
        <p:spPr/>
        <p:txBody>
          <a:bodyPr>
            <a:normAutofit fontScale="90000"/>
          </a:bodyPr>
          <a:lstStyle/>
          <a:p>
            <a:pPr>
              <a:lnSpc>
                <a:spcPct val="100000"/>
              </a:lnSpc>
            </a:pPr>
            <a:r>
              <a:rPr lang="en-GB" sz="6000"/>
              <a:t>Shipping </a:t>
            </a:r>
            <a:br>
              <a:rPr lang="en-GB" sz="6000"/>
            </a:br>
            <a:r>
              <a:rPr lang="en-GB" sz="4000"/>
              <a:t>is a Feature</a:t>
            </a:r>
            <a:endParaRPr lang="en-US" sz="4000"/>
          </a:p>
        </p:txBody>
      </p:sp>
    </p:spTree>
    <p:extLst>
      <p:ext uri="{BB962C8B-B14F-4D97-AF65-F5344CB8AC3E}">
        <p14:creationId xmlns:p14="http://schemas.microsoft.com/office/powerpoint/2010/main" val="12024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26425" y="223038"/>
            <a:ext cx="11336039" cy="1119510"/>
          </a:xfrm>
        </p:spPr>
        <p:txBody>
          <a:bodyPr/>
          <a:lstStyle/>
          <a:p>
            <a:r>
              <a:rPr lang="en-US" sz="3921"/>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13895" y="688060"/>
            <a:ext cx="6219911" cy="622328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663673" y="1914913"/>
            <a:ext cx="533193" cy="4586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65731" y="1137089"/>
            <a:ext cx="470363" cy="447438"/>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655955" y="2780277"/>
            <a:ext cx="450177" cy="436668"/>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6124" y="1970059"/>
            <a:ext cx="852985" cy="4338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644107" y="2492264"/>
            <a:ext cx="457143" cy="435585"/>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818801" y="1378651"/>
            <a:ext cx="544805" cy="519113"/>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62237" y="4840929"/>
            <a:ext cx="444358" cy="5216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96800" y="4464805"/>
            <a:ext cx="669036" cy="6374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03566" y="4336439"/>
            <a:ext cx="737466" cy="7026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705976" y="5505540"/>
            <a:ext cx="601960" cy="727637"/>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000953" y="5503740"/>
            <a:ext cx="871962" cy="292045"/>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41946" y="3296327"/>
            <a:ext cx="904062" cy="699069"/>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46429" y="2700745"/>
            <a:ext cx="402510" cy="405862"/>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526172" y="4840929"/>
            <a:ext cx="405979" cy="405862"/>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13288" y="3296326"/>
            <a:ext cx="405979" cy="405862"/>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696431" y="4058943"/>
            <a:ext cx="405979" cy="405862"/>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19267" y="5514457"/>
            <a:ext cx="405979" cy="405862"/>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88210" y="897205"/>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72471" y="2048591"/>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88211" y="2097485"/>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88211" y="3308675"/>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88210" y="4307418"/>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72472" y="3248494"/>
            <a:ext cx="3192574" cy="831119"/>
          </a:xfrm>
          <a:prstGeom prst="rect">
            <a:avLst/>
          </a:prstGeom>
        </p:spPr>
        <p:txBody>
          <a:bodyPr lIns="0" tIns="0" rIns="0" bIns="0">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72472" y="4258524"/>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2009" y="5655103"/>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06271" y="5606208"/>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526648" y="2114592"/>
            <a:ext cx="7182326" cy="4089643"/>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7" y="899002"/>
            <a:ext cx="9029109" cy="561169"/>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Resource Manager, Automation &amp; 3</a:t>
            </a:r>
            <a:r>
              <a:rPr lang="en-US" sz="1961" baseline="30000">
                <a:gradFill>
                  <a:gsLst>
                    <a:gs pos="78761">
                      <a:srgbClr val="0072C6"/>
                    </a:gs>
                    <a:gs pos="0">
                      <a:srgbClr val="0072C6"/>
                    </a:gs>
                  </a:gsLst>
                  <a:lin ang="5400000" scaled="0"/>
                </a:gradFill>
              </a:rPr>
              <a:t>rd</a:t>
            </a:r>
            <a:r>
              <a:rPr lang="en-US" sz="1961">
                <a:gradFill>
                  <a:gsLst>
                    <a:gs pos="78761">
                      <a:srgbClr val="0072C6"/>
                    </a:gs>
                    <a:gs pos="0">
                      <a:srgbClr val="0072C6"/>
                    </a:gs>
                  </a:gsLst>
                  <a:lin ang="5400000" scaled="0"/>
                </a:gradFill>
              </a:rPr>
              <a:t> Party Integrations</a:t>
            </a:r>
          </a:p>
        </p:txBody>
      </p:sp>
      <p:sp>
        <p:nvSpPr>
          <p:cNvPr id="35" name="Rectangle 34"/>
          <p:cNvSpPr/>
          <p:nvPr/>
        </p:nvSpPr>
        <p:spPr bwMode="auto">
          <a:xfrm>
            <a:off x="794998" y="2087933"/>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0911" y="2087934"/>
            <a:ext cx="312536" cy="31168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0911" y="3579661"/>
            <a:ext cx="312536" cy="31168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48" name="Rectangle 47"/>
          <p:cNvSpPr/>
          <p:nvPr/>
        </p:nvSpPr>
        <p:spPr>
          <a:xfrm>
            <a:off x="794997" y="3568375"/>
            <a:ext cx="3210140" cy="831119"/>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sz="1765"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sz="1765"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528927" y="2044206"/>
            <a:ext cx="7203159" cy="411677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795171" y="2923631"/>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1084" y="2923632"/>
            <a:ext cx="312536" cy="31168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2953700" y="5019560"/>
            <a:ext cx="564543" cy="696719"/>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15746" y="5019561"/>
            <a:ext cx="565409" cy="565409"/>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03681" y="6064848"/>
            <a:ext cx="856134" cy="300934"/>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3171" y="5044237"/>
            <a:ext cx="1129418" cy="516741"/>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788748" y="5827918"/>
            <a:ext cx="1043270" cy="537864"/>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76753" y="1977713"/>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5906973"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2527" y="2008604"/>
            <a:ext cx="312537" cy="31168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2527" y="2918055"/>
            <a:ext cx="312537" cy="31168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2492" y="4084875"/>
            <a:ext cx="312536" cy="31168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4" name="Rectangle 3"/>
          <p:cNvSpPr/>
          <p:nvPr/>
        </p:nvSpPr>
        <p:spPr>
          <a:xfrm>
            <a:off x="776752" y="2875878"/>
            <a:ext cx="3302827" cy="831119"/>
          </a:xfrm>
          <a:prstGeom prst="rect">
            <a:avLst/>
          </a:prstGeom>
        </p:spPr>
        <p:txBody>
          <a:bodyPr lIns="0" tIns="0" rIns="0" bIns="0">
            <a:noAutofit/>
          </a:bodyPr>
          <a:lstStyle/>
          <a:p>
            <a:pPr defTabSz="913576" fontAlgn="base">
              <a:spcBef>
                <a:spcPct val="0"/>
              </a:spcBef>
              <a:spcAft>
                <a:spcPts val="2353"/>
              </a:spcAft>
              <a:defRPr/>
            </a:pPr>
            <a:r>
              <a:rPr lang="en-US" sz="1765"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76754" y="4053965"/>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06760" y="2088233"/>
            <a:ext cx="7225324" cy="4054806"/>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30" y="4987054"/>
            <a:ext cx="3516990" cy="16589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9649710"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192574" cy="831119"/>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5515739"/>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2" y="5515739"/>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532983" y="2110930"/>
            <a:ext cx="7175988" cy="4059559"/>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653725"/>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a:solidFill>
                  <a:schemeClr val="tx1">
                    <a:lumMod val="65000"/>
                    <a:lumOff val="35000"/>
                  </a:schemeClr>
                </a:solidFill>
              </a:rPr>
              <a:t>Mix and match to create </a:t>
            </a:r>
            <a:br>
              <a:rPr lang="en-US" sz="1765">
                <a:solidFill>
                  <a:schemeClr val="tx1">
                    <a:lumMod val="65000"/>
                    <a:lumOff val="35000"/>
                  </a:schemeClr>
                </a:solidFill>
                <a:cs typeface="Segoe UI"/>
              </a:rPr>
            </a:br>
            <a:r>
              <a:rPr lang="en-US" sz="1765">
                <a:solidFill>
                  <a:schemeClr val="tx1">
                    <a:lumMod val="65000"/>
                    <a:lumOff val="35000"/>
                  </a:schemeClr>
                </a:solidFill>
              </a:rPr>
              <a:t>workflows with tools from Microsoft, open source or your favorite 3rd party tools</a:t>
            </a:r>
            <a:endParaRPr lang="en-US" sz="1765">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666974" y="147512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12807" y="1417588"/>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775725" y="149425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472845" y="2150827"/>
            <a:ext cx="939157" cy="1264372"/>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276569" y="133377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35735" y="295498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07269" y="35087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819103" y="250561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63174" y="1687859"/>
            <a:ext cx="281403" cy="297381"/>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48349" y="1503095"/>
            <a:ext cx="305498" cy="321466"/>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85330" y="2653321"/>
            <a:ext cx="340778" cy="340679"/>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40456" y="3631530"/>
            <a:ext cx="398304" cy="398190"/>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91444" y="3092225"/>
            <a:ext cx="352849" cy="360778"/>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673519" y="148469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387082" y="2160444"/>
            <a:ext cx="924248" cy="1264372"/>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183518" y="13146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514388" y="29741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804735" y="3518404"/>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745081" y="25152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925791" y="2660522"/>
            <a:ext cx="281403" cy="305409"/>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864388" y="1635030"/>
            <a:ext cx="289435" cy="289352"/>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73647" y="1476073"/>
            <a:ext cx="289435" cy="297380"/>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646279" y="3166689"/>
            <a:ext cx="384975" cy="290656"/>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976496" y="3628456"/>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786414" y="1673786"/>
            <a:ext cx="1626014"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dirty="0">
                <a:solidFill>
                  <a:schemeClr val="tx1">
                    <a:lumMod val="65000"/>
                    <a:lumOff val="35000"/>
                  </a:schemeClr>
                </a:solidFill>
              </a:rPr>
              <a:t>Azure DevOps lets </a:t>
            </a:r>
            <a:br>
              <a:rPr lang="en-US" sz="1765" dirty="0">
                <a:solidFill>
                  <a:schemeClr val="tx1">
                    <a:lumMod val="65000"/>
                    <a:lumOff val="35000"/>
                  </a:schemeClr>
                </a:solidFill>
                <a:cs typeface="Segoe UI"/>
              </a:rPr>
            </a:br>
            <a:r>
              <a:rPr lang="en-US" sz="1765" dirty="0">
                <a:solidFill>
                  <a:schemeClr val="tx1">
                    <a:lumMod val="65000"/>
                    <a:lumOff val="35000"/>
                  </a:schemeClr>
                </a:solidFill>
              </a:rPr>
              <a:t>developers </a:t>
            </a:r>
            <a:br>
              <a:rPr lang="en-US" sz="1765" dirty="0">
                <a:solidFill>
                  <a:schemeClr val="tx1">
                    <a:lumMod val="65000"/>
                    <a:lumOff val="35000"/>
                  </a:schemeClr>
                </a:solidFill>
                <a:cs typeface="Segoe UI"/>
              </a:rPr>
            </a:br>
            <a:r>
              <a:rPr lang="en-US" sz="1765" dirty="0">
                <a:solidFill>
                  <a:schemeClr val="tx1">
                    <a:lumMod val="65000"/>
                    <a:lumOff val="35000"/>
                  </a:schemeClr>
                </a:solidFill>
              </a:rPr>
              <a:t>choose the tools that</a:t>
            </a:r>
            <a:r>
              <a:rPr lang="en-US" sz="1765" dirty="0">
                <a:solidFill>
                  <a:schemeClr val="tx1">
                    <a:lumMod val="65000"/>
                    <a:lumOff val="35000"/>
                  </a:schemeClr>
                </a:solidFill>
                <a:cs typeface="Segoe UI"/>
              </a:rPr>
              <a:t> </a:t>
            </a:r>
            <a:r>
              <a:rPr lang="en-US" sz="1765"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a:r>
              <a:rPr lang="en-US" sz="1568" dirty="0">
                <a:solidFill>
                  <a:schemeClr val="tx1">
                    <a:lumMod val="65000"/>
                    <a:lumOff val="35000"/>
                  </a:schemeClr>
                </a:solidFill>
              </a:rPr>
              <a:t>Target any cloud, on-prem or both and deploy to the servers you need</a:t>
            </a:r>
            <a:endParaRPr lang="en-US" sz="1568"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443862" y="5635825"/>
            <a:ext cx="313750" cy="394433"/>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3A82-6DED-4331-8193-F924825EED84}"/>
              </a:ext>
            </a:extLst>
          </p:cNvPr>
          <p:cNvSpPr>
            <a:spLocks noGrp="1"/>
          </p:cNvSpPr>
          <p:nvPr>
            <p:ph type="title"/>
          </p:nvPr>
        </p:nvSpPr>
        <p:spPr/>
        <p:txBody>
          <a:bodyPr/>
          <a:lstStyle/>
          <a:p>
            <a:r>
              <a:rPr lang="en-GB" dirty="0"/>
              <a:t>Azure DevOps supports small teams to largest enterprises</a:t>
            </a:r>
            <a:endParaRPr lang="en-US" dirty="0"/>
          </a:p>
        </p:txBody>
      </p:sp>
      <p:pic>
        <p:nvPicPr>
          <p:cNvPr id="7" name="Picture 6" descr="Shell">
            <a:extLst>
              <a:ext uri="{FF2B5EF4-FFF2-40B4-BE49-F238E27FC236}">
                <a16:creationId xmlns:a16="http://schemas.microsoft.com/office/drawing/2014/main" id="{54F438D9-CE35-4A70-AABC-113511773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314" y="1100237"/>
            <a:ext cx="554846" cy="501582"/>
          </a:xfrm>
          <a:prstGeom prst="rect">
            <a:avLst/>
          </a:prstGeom>
        </p:spPr>
      </p:pic>
      <p:pic>
        <p:nvPicPr>
          <p:cNvPr id="17" name="Picture 16" descr="Columbia Sportswear">
            <a:extLst>
              <a:ext uri="{FF2B5EF4-FFF2-40B4-BE49-F238E27FC236}">
                <a16:creationId xmlns:a16="http://schemas.microsoft.com/office/drawing/2014/main" id="{BDF6B7B9-51A6-4A19-841A-F3DC67D1C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14" y="4063654"/>
            <a:ext cx="1872358" cy="370357"/>
          </a:xfrm>
          <a:prstGeom prst="rect">
            <a:avLst/>
          </a:prstGeom>
        </p:spPr>
      </p:pic>
      <p:sp>
        <p:nvSpPr>
          <p:cNvPr id="15" name="Rectangle 14">
            <a:extLst>
              <a:ext uri="{FF2B5EF4-FFF2-40B4-BE49-F238E27FC236}">
                <a16:creationId xmlns:a16="http://schemas.microsoft.com/office/drawing/2014/main" id="{95DB607E-8A93-4D16-9F80-644F346CE9C4}"/>
              </a:ext>
            </a:extLst>
          </p:cNvPr>
          <p:cNvSpPr/>
          <p:nvPr/>
        </p:nvSpPr>
        <p:spPr bwMode="auto">
          <a:xfrm>
            <a:off x="801515" y="1674334"/>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r>
              <a:rPr lang="en-GB" sz="1765" dirty="0">
                <a:solidFill>
                  <a:schemeClr val="tx1">
                    <a:lumMod val="50000"/>
                    <a:lumOff val="50000"/>
                  </a:schemeClr>
                </a:solidFill>
              </a:rPr>
              <a:t>  Instead of telling people to wait for 6 months for a new feature, we can give it to them in a few weeks…Our 2800 worldwide developers can use the same backlog, user stories and tests whether they’re on Windows or Linux… building for iOS or Android.</a:t>
            </a:r>
            <a:endParaRPr lang="en-US" sz="1765" dirty="0">
              <a:solidFill>
                <a:schemeClr val="tx1">
                  <a:lumMod val="50000"/>
                  <a:lumOff val="50000"/>
                </a:schemeClr>
              </a:solidFill>
            </a:endParaRPr>
          </a:p>
        </p:txBody>
      </p:sp>
      <p:sp>
        <p:nvSpPr>
          <p:cNvPr id="16" name="Rectangle 15">
            <a:extLst>
              <a:ext uri="{FF2B5EF4-FFF2-40B4-BE49-F238E27FC236}">
                <a16:creationId xmlns:a16="http://schemas.microsoft.com/office/drawing/2014/main" id="{72553D9A-D574-4D5A-9D98-1F8E50613EE4}"/>
              </a:ext>
            </a:extLst>
          </p:cNvPr>
          <p:cNvSpPr/>
          <p:nvPr/>
        </p:nvSpPr>
        <p:spPr bwMode="auto">
          <a:xfrm>
            <a:off x="801515" y="4528275"/>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r>
              <a:rPr lang="zh-CN" altLang="en-US" sz="1765" dirty="0">
                <a:solidFill>
                  <a:schemeClr val="tx1">
                    <a:lumMod val="50000"/>
                    <a:lumOff val="50000"/>
                  </a:schemeClr>
                </a:solidFill>
              </a:rPr>
              <a:t>  </a:t>
            </a:r>
            <a:r>
              <a:rPr lang="en-GB" sz="1765" dirty="0">
                <a:solidFill>
                  <a:schemeClr val="tx1">
                    <a:lumMod val="50000"/>
                    <a:lumOff val="50000"/>
                  </a:schemeClr>
                </a:solidFill>
              </a:rPr>
              <a:t>Microsoft made it really easy to break outside the silos… and tie the DevOps process into the fulfilment of business process. Without the tools that we have today, we would not be successful.</a:t>
            </a:r>
            <a:endParaRPr lang="en-US" sz="1765" dirty="0">
              <a:solidFill>
                <a:schemeClr val="tx1">
                  <a:lumMod val="50000"/>
                  <a:lumOff val="50000"/>
                </a:schemeClr>
              </a:solidFill>
            </a:endParaRPr>
          </a:p>
        </p:txBody>
      </p:sp>
      <p:sp>
        <p:nvSpPr>
          <p:cNvPr id="23" name="Rectangle 22">
            <a:extLst>
              <a:ext uri="{FF2B5EF4-FFF2-40B4-BE49-F238E27FC236}">
                <a16:creationId xmlns:a16="http://schemas.microsoft.com/office/drawing/2014/main" id="{BD2B86BD-2921-4A12-8269-141C55B8E89D}"/>
              </a:ext>
              <a:ext uri="{C183D7F6-B498-43B3-948B-1728B52AA6E4}">
                <adec:decorative xmlns:adec="http://schemas.microsoft.com/office/drawing/2017/decorative" val="1"/>
              </a:ext>
            </a:extLst>
          </p:cNvPr>
          <p:cNvSpPr/>
          <p:nvPr/>
        </p:nvSpPr>
        <p:spPr>
          <a:xfrm>
            <a:off x="896428" y="1699326"/>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29" name="Rectangle 28">
            <a:extLst>
              <a:ext uri="{FF2B5EF4-FFF2-40B4-BE49-F238E27FC236}">
                <a16:creationId xmlns:a16="http://schemas.microsoft.com/office/drawing/2014/main" id="{724AC5A5-5BEE-4196-B5BA-9C638DCDB3E8}"/>
              </a:ext>
              <a:ext uri="{C183D7F6-B498-43B3-948B-1728B52AA6E4}">
                <adec:decorative xmlns:adec="http://schemas.microsoft.com/office/drawing/2017/decorative" val="1"/>
              </a:ext>
            </a:extLst>
          </p:cNvPr>
          <p:cNvSpPr/>
          <p:nvPr/>
        </p:nvSpPr>
        <p:spPr>
          <a:xfrm>
            <a:off x="909810" y="4789992"/>
            <a:ext cx="466129"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30" name="Rectangle 29">
            <a:extLst>
              <a:ext uri="{FF2B5EF4-FFF2-40B4-BE49-F238E27FC236}">
                <a16:creationId xmlns:a16="http://schemas.microsoft.com/office/drawing/2014/main" id="{EA1F450B-EA2E-4607-86AE-7832E7AC4082}"/>
              </a:ext>
              <a:ext uri="{C183D7F6-B498-43B3-948B-1728B52AA6E4}">
                <adec:decorative xmlns:adec="http://schemas.microsoft.com/office/drawing/2017/decorative" val="1"/>
              </a:ext>
            </a:extLst>
          </p:cNvPr>
          <p:cNvSpPr/>
          <p:nvPr/>
        </p:nvSpPr>
        <p:spPr>
          <a:xfrm>
            <a:off x="1881594" y="3329691"/>
            <a:ext cx="446434"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31" name="Rectangle 30">
            <a:extLst>
              <a:ext uri="{FF2B5EF4-FFF2-40B4-BE49-F238E27FC236}">
                <a16:creationId xmlns:a16="http://schemas.microsoft.com/office/drawing/2014/main" id="{284BF9C9-A3C8-4DA9-8637-D0BC84872B52}"/>
              </a:ext>
              <a:ext uri="{C183D7F6-B498-43B3-948B-1728B52AA6E4}">
                <adec:decorative xmlns:adec="http://schemas.microsoft.com/office/drawing/2017/decorative" val="1"/>
              </a:ext>
            </a:extLst>
          </p:cNvPr>
          <p:cNvSpPr/>
          <p:nvPr/>
        </p:nvSpPr>
        <p:spPr>
          <a:xfrm>
            <a:off x="4450455" y="5917637"/>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pic>
        <p:nvPicPr>
          <p:cNvPr id="12" name="Picture 11" descr="Accenture">
            <a:extLst>
              <a:ext uri="{FF2B5EF4-FFF2-40B4-BE49-F238E27FC236}">
                <a16:creationId xmlns:a16="http://schemas.microsoft.com/office/drawing/2014/main" id="{7F60612F-CE55-4459-AF0E-AE14EC9AF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65" y="1077384"/>
            <a:ext cx="1661413" cy="454812"/>
          </a:xfrm>
          <a:prstGeom prst="rect">
            <a:avLst/>
          </a:prstGeom>
        </p:spPr>
      </p:pic>
      <p:pic>
        <p:nvPicPr>
          <p:cNvPr id="21" name="Picture 20" descr="Hawaiian Airlines">
            <a:extLst>
              <a:ext uri="{FF2B5EF4-FFF2-40B4-BE49-F238E27FC236}">
                <a16:creationId xmlns:a16="http://schemas.microsoft.com/office/drawing/2014/main" id="{E88BDDCE-697B-4C10-AD77-0893A7EF7626}"/>
              </a:ext>
            </a:extLst>
          </p:cNvPr>
          <p:cNvPicPr>
            <a:picLocks noChangeAspect="1"/>
          </p:cNvPicPr>
          <p:nvPr/>
        </p:nvPicPr>
        <p:blipFill rotWithShape="1">
          <a:blip r:embed="rId5">
            <a:extLst>
              <a:ext uri="{28A0092B-C50C-407E-A947-70E740481C1C}">
                <a14:useLocalDpi xmlns:a14="http://schemas.microsoft.com/office/drawing/2010/main" val="0"/>
              </a:ext>
            </a:extLst>
          </a:blip>
          <a:srcRect l="9754" t="30665" r="8651" b="31720"/>
          <a:stretch/>
        </p:blipFill>
        <p:spPr>
          <a:xfrm>
            <a:off x="6659066" y="3970301"/>
            <a:ext cx="1773259" cy="545141"/>
          </a:xfrm>
          <a:prstGeom prst="rect">
            <a:avLst/>
          </a:prstGeom>
        </p:spPr>
      </p:pic>
      <p:sp>
        <p:nvSpPr>
          <p:cNvPr id="19" name="Rectangle 18">
            <a:extLst>
              <a:ext uri="{FF2B5EF4-FFF2-40B4-BE49-F238E27FC236}">
                <a16:creationId xmlns:a16="http://schemas.microsoft.com/office/drawing/2014/main" id="{DA722DED-1FB1-43CC-9179-F4A2B42B76E2}"/>
              </a:ext>
            </a:extLst>
          </p:cNvPr>
          <p:cNvSpPr/>
          <p:nvPr/>
        </p:nvSpPr>
        <p:spPr bwMode="auto">
          <a:xfrm>
            <a:off x="6659066" y="4528275"/>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r>
              <a:rPr lang="zh-CN" altLang="en-US" sz="1765" dirty="0">
                <a:solidFill>
                  <a:schemeClr val="tx1">
                    <a:lumMod val="50000"/>
                    <a:lumOff val="50000"/>
                  </a:schemeClr>
                </a:solidFill>
              </a:rPr>
              <a:t>  </a:t>
            </a:r>
            <a:r>
              <a:rPr lang="en-GB" sz="1765" dirty="0">
                <a:solidFill>
                  <a:schemeClr val="tx1">
                    <a:lumMod val="50000"/>
                    <a:lumOff val="50000"/>
                  </a:schemeClr>
                </a:solidFill>
              </a:rPr>
              <a:t>Branches sync 500 percent faster. Builds are 400 percent faster, with the typically six-hour process reduced to 90 minutes. We (now have) a highly streamlined process that operates with a few button clicks—and one-button deployment.</a:t>
            </a:r>
            <a:endParaRPr lang="en-US" sz="1765" dirty="0">
              <a:solidFill>
                <a:schemeClr val="tx1">
                  <a:lumMod val="50000"/>
                  <a:lumOff val="50000"/>
                </a:schemeClr>
              </a:solidFill>
            </a:endParaRPr>
          </a:p>
        </p:txBody>
      </p:sp>
      <p:sp>
        <p:nvSpPr>
          <p:cNvPr id="20" name="Rectangle 19">
            <a:extLst>
              <a:ext uri="{FF2B5EF4-FFF2-40B4-BE49-F238E27FC236}">
                <a16:creationId xmlns:a16="http://schemas.microsoft.com/office/drawing/2014/main" id="{9F751341-6032-48E6-BC30-2F8B891A9F38}"/>
              </a:ext>
            </a:extLst>
          </p:cNvPr>
          <p:cNvSpPr/>
          <p:nvPr/>
        </p:nvSpPr>
        <p:spPr bwMode="auto">
          <a:xfrm>
            <a:off x="6664684" y="1628628"/>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r>
              <a:rPr lang="en-US" sz="1765" dirty="0">
                <a:solidFill>
                  <a:schemeClr val="tx1">
                    <a:lumMod val="50000"/>
                    <a:lumOff val="50000"/>
                  </a:schemeClr>
                </a:solidFill>
              </a:rPr>
              <a:t>  </a:t>
            </a:r>
            <a:r>
              <a:rPr lang="en-GB" sz="1765" dirty="0">
                <a:solidFill>
                  <a:schemeClr val="tx1">
                    <a:lumMod val="50000"/>
                    <a:lumOff val="50000"/>
                  </a:schemeClr>
                </a:solidFill>
              </a:rPr>
              <a:t>Speed is gained in moving to the PaaS offering of Azure DevOps. PaaS provides regularly released features and a future-proof capability, eliminating the need for Accenture to maintain infrastructure and go through upgrade cycles.</a:t>
            </a:r>
            <a:endParaRPr lang="en-US" sz="1765" dirty="0">
              <a:solidFill>
                <a:schemeClr val="tx1">
                  <a:lumMod val="50000"/>
                  <a:lumOff val="50000"/>
                </a:schemeClr>
              </a:solidFill>
            </a:endParaRPr>
          </a:p>
        </p:txBody>
      </p:sp>
      <p:sp>
        <p:nvSpPr>
          <p:cNvPr id="27" name="Rectangle 26">
            <a:extLst>
              <a:ext uri="{FF2B5EF4-FFF2-40B4-BE49-F238E27FC236}">
                <a16:creationId xmlns:a16="http://schemas.microsoft.com/office/drawing/2014/main" id="{A49B7967-1699-4203-9B90-FEDA2167E768}"/>
              </a:ext>
              <a:ext uri="{C183D7F6-B498-43B3-948B-1728B52AA6E4}">
                <adec:decorative xmlns:adec="http://schemas.microsoft.com/office/drawing/2017/decorative" val="1"/>
              </a:ext>
            </a:extLst>
          </p:cNvPr>
          <p:cNvSpPr/>
          <p:nvPr/>
        </p:nvSpPr>
        <p:spPr>
          <a:xfrm>
            <a:off x="6759368" y="1782760"/>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28" name="Rectangle 27">
            <a:extLst>
              <a:ext uri="{FF2B5EF4-FFF2-40B4-BE49-F238E27FC236}">
                <a16:creationId xmlns:a16="http://schemas.microsoft.com/office/drawing/2014/main" id="{61D9120F-493F-4C24-9642-12D91A5A3382}"/>
              </a:ext>
              <a:ext uri="{C183D7F6-B498-43B3-948B-1728B52AA6E4}">
                <adec:decorative xmlns:adec="http://schemas.microsoft.com/office/drawing/2017/decorative" val="1"/>
              </a:ext>
            </a:extLst>
          </p:cNvPr>
          <p:cNvSpPr/>
          <p:nvPr/>
        </p:nvSpPr>
        <p:spPr>
          <a:xfrm>
            <a:off x="6759368" y="4646055"/>
            <a:ext cx="466129"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32" name="Rectangle 31">
            <a:extLst>
              <a:ext uri="{FF2B5EF4-FFF2-40B4-BE49-F238E27FC236}">
                <a16:creationId xmlns:a16="http://schemas.microsoft.com/office/drawing/2014/main" id="{E6FB4BE4-044E-480B-9328-E21EAB1C8646}"/>
              </a:ext>
              <a:ext uri="{C183D7F6-B498-43B3-948B-1728B52AA6E4}">
                <adec:decorative xmlns:adec="http://schemas.microsoft.com/office/drawing/2017/decorative" val="1"/>
              </a:ext>
            </a:extLst>
          </p:cNvPr>
          <p:cNvSpPr/>
          <p:nvPr/>
        </p:nvSpPr>
        <p:spPr>
          <a:xfrm>
            <a:off x="10496034" y="6046597"/>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33" name="Rectangle 32">
            <a:extLst>
              <a:ext uri="{FF2B5EF4-FFF2-40B4-BE49-F238E27FC236}">
                <a16:creationId xmlns:a16="http://schemas.microsoft.com/office/drawing/2014/main" id="{3B5B2285-2CBA-4AC0-8224-A345C588160E}"/>
              </a:ext>
              <a:ext uri="{C183D7F6-B498-43B3-948B-1728B52AA6E4}">
                <adec:decorative xmlns:adec="http://schemas.microsoft.com/office/drawing/2017/decorative" val="1"/>
              </a:ext>
            </a:extLst>
          </p:cNvPr>
          <p:cNvSpPr/>
          <p:nvPr/>
        </p:nvSpPr>
        <p:spPr>
          <a:xfrm>
            <a:off x="9586231" y="3145371"/>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Tree>
    <p:extLst>
      <p:ext uri="{BB962C8B-B14F-4D97-AF65-F5344CB8AC3E}">
        <p14:creationId xmlns:p14="http://schemas.microsoft.com/office/powerpoint/2010/main" val="329654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10" y="487"/>
            <a:ext cx="12184980" cy="6857027"/>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74CF6-DCD7-42FB-874E-9695587B3C30}"/>
              </a:ext>
            </a:extLst>
          </p:cNvPr>
          <p:cNvSpPr>
            <a:spLocks noGrp="1"/>
          </p:cNvSpPr>
          <p:nvPr>
            <p:ph type="body" sz="quarter" idx="10"/>
          </p:nvPr>
        </p:nvSpPr>
        <p:spPr>
          <a:xfrm>
            <a:off x="424557" y="1115211"/>
            <a:ext cx="11339774" cy="271554"/>
          </a:xfrm>
        </p:spPr>
        <p:txBody>
          <a:bodyPr/>
          <a:lstStyle/>
          <a:p>
            <a:r>
              <a:rPr lang="en-GB" dirty="0"/>
              <a:t>The same functionality you know and love today, with greater openness, flexibility and focus</a:t>
            </a:r>
            <a:endParaRPr lang="en-US" dirty="0"/>
          </a:p>
        </p:txBody>
      </p:sp>
      <p:sp>
        <p:nvSpPr>
          <p:cNvPr id="3" name="Title 2">
            <a:extLst>
              <a:ext uri="{FF2B5EF4-FFF2-40B4-BE49-F238E27FC236}">
                <a16:creationId xmlns:a16="http://schemas.microsoft.com/office/drawing/2014/main" id="{D88A8E1A-0BB1-41E7-A153-730D57954AE0}"/>
              </a:ext>
            </a:extLst>
          </p:cNvPr>
          <p:cNvSpPr>
            <a:spLocks noGrp="1"/>
          </p:cNvSpPr>
          <p:nvPr>
            <p:ph type="title"/>
          </p:nvPr>
        </p:nvSpPr>
        <p:spPr/>
        <p:txBody>
          <a:bodyPr/>
          <a:lstStyle/>
          <a:p>
            <a:r>
              <a:rPr lang="en-GB" dirty="0"/>
              <a:t>Changes for existing VSTS / TFS customers</a:t>
            </a:r>
            <a:endParaRPr lang="en-US" dirty="0"/>
          </a:p>
        </p:txBody>
      </p:sp>
      <p:sp>
        <p:nvSpPr>
          <p:cNvPr id="4" name="Text Placeholder 3">
            <a:extLst>
              <a:ext uri="{FF2B5EF4-FFF2-40B4-BE49-F238E27FC236}">
                <a16:creationId xmlns:a16="http://schemas.microsoft.com/office/drawing/2014/main" id="{929DFB01-DC70-4121-A0AC-14E07325E4A9}"/>
              </a:ext>
            </a:extLst>
          </p:cNvPr>
          <p:cNvSpPr>
            <a:spLocks noGrp="1"/>
          </p:cNvSpPr>
          <p:nvPr>
            <p:ph type="body" sz="quarter" idx="11"/>
          </p:nvPr>
        </p:nvSpPr>
        <p:spPr>
          <a:xfrm>
            <a:off x="426424" y="1673147"/>
            <a:ext cx="5555966" cy="4744603"/>
          </a:xfrm>
        </p:spPr>
        <p:txBody>
          <a:bodyPr/>
          <a:lstStyle/>
          <a:p>
            <a:r>
              <a:rPr lang="en-GB" sz="1568" dirty="0"/>
              <a:t>Existing Accounts</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Existing </a:t>
            </a:r>
            <a:r>
              <a:rPr lang="en-GB" sz="1568" b="0" dirty="0">
                <a:solidFill>
                  <a:schemeClr val="tx1"/>
                </a:solidFill>
                <a:latin typeface="+mj-lt"/>
              </a:rPr>
              <a:t>https://</a:t>
            </a:r>
            <a:r>
              <a:rPr lang="en-GB" sz="1568" b="0" dirty="0">
                <a:solidFill>
                  <a:srgbClr val="0078D7"/>
                </a:solidFill>
                <a:latin typeface="+mj-lt"/>
              </a:rPr>
              <a:t>contoso</a:t>
            </a:r>
            <a:r>
              <a:rPr lang="en-GB" sz="1568" b="0" dirty="0">
                <a:solidFill>
                  <a:schemeClr val="tx1"/>
                </a:solidFill>
                <a:latin typeface="+mj-lt"/>
              </a:rPr>
              <a:t>.visualstudio.com </a:t>
            </a:r>
            <a:r>
              <a:rPr lang="en-GB" sz="1568" b="0" dirty="0">
                <a:solidFill>
                  <a:schemeClr val="tx1"/>
                </a:solidFill>
              </a:rPr>
              <a:t>URL continues to work. </a:t>
            </a:r>
            <a:r>
              <a:rPr lang="en-GB" sz="1568" b="0" dirty="0">
                <a:solidFill>
                  <a:schemeClr val="tx1"/>
                </a:solidFill>
                <a:latin typeface="+mj-lt"/>
              </a:rPr>
              <a:t>https://dev.azure.com/</a:t>
            </a:r>
            <a:r>
              <a:rPr lang="en-GB" sz="1568" b="0" dirty="0">
                <a:solidFill>
                  <a:srgbClr val="0078D7"/>
                </a:solidFill>
                <a:latin typeface="+mj-lt"/>
              </a:rPr>
              <a:t>contoso</a:t>
            </a:r>
            <a:r>
              <a:rPr lang="en-GB" sz="1568" b="0" dirty="0">
                <a:solidFill>
                  <a:schemeClr val="tx1"/>
                </a:solidFill>
                <a:latin typeface="+mj-lt"/>
              </a:rPr>
              <a:t> </a:t>
            </a:r>
            <a:r>
              <a:rPr lang="en-GB" sz="1568" b="0" dirty="0">
                <a:solidFill>
                  <a:schemeClr val="tx1"/>
                </a:solidFill>
              </a:rPr>
              <a:t>available for opt-in.</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a:t>
            </a:r>
            <a:r>
              <a:rPr lang="en-GB" sz="1568" b="0" dirty="0">
                <a:solidFill>
                  <a:schemeClr val="tx1"/>
                </a:solidFill>
                <a:latin typeface="+mj-lt"/>
              </a:rPr>
              <a:t>UI opt-in </a:t>
            </a:r>
            <a:r>
              <a:rPr lang="en-GB" sz="1568" b="0" dirty="0">
                <a:solidFill>
                  <a:schemeClr val="tx1"/>
                </a:solidFill>
              </a:rPr>
              <a:t>per user as preview feature. Will start advertising new UI once feedback from new accounts and early adopters has been incorporated.</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Can disable services on a per project basis for new UI</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Azure branding in communications and documentation (emails, alerts etc).</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Websites and documentation will move from Visual Studio to Azure based locations (with redirects in place).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Redirects available for some time.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TFS will remain the on-premises brand until the next major version in 2019. The new UI will be enabled in that release.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Existing TFS branded information and downloads remain in Visual Studio locations until next release. </a:t>
            </a:r>
          </a:p>
        </p:txBody>
      </p:sp>
      <p:sp>
        <p:nvSpPr>
          <p:cNvPr id="5" name="Text Placeholder 4">
            <a:extLst>
              <a:ext uri="{FF2B5EF4-FFF2-40B4-BE49-F238E27FC236}">
                <a16:creationId xmlns:a16="http://schemas.microsoft.com/office/drawing/2014/main" id="{D7F254A0-E575-426B-AE41-CDBBF981B9FE}"/>
              </a:ext>
            </a:extLst>
          </p:cNvPr>
          <p:cNvSpPr>
            <a:spLocks noGrp="1"/>
          </p:cNvSpPr>
          <p:nvPr>
            <p:ph type="body" sz="quarter" idx="13"/>
          </p:nvPr>
        </p:nvSpPr>
        <p:spPr>
          <a:xfrm>
            <a:off x="6209612" y="1673148"/>
            <a:ext cx="5547873" cy="3764036"/>
          </a:xfrm>
        </p:spPr>
        <p:txBody>
          <a:bodyPr/>
          <a:lstStyle/>
          <a:p>
            <a:r>
              <a:rPr lang="en-GB" sz="1568" dirty="0"/>
              <a:t>Pricing</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latin typeface="+mj-lt"/>
              </a:rPr>
              <a:t>Public project usage is now free.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The free tier for Pipelines now includes </a:t>
            </a:r>
            <a:r>
              <a:rPr lang="en-GB" sz="1568" b="0" dirty="0">
                <a:solidFill>
                  <a:schemeClr val="tx1"/>
                </a:solidFill>
                <a:latin typeface="+mj-lt"/>
              </a:rPr>
              <a:t>1,800</a:t>
            </a:r>
            <a:r>
              <a:rPr lang="en-GB" sz="1568" b="0" dirty="0">
                <a:solidFill>
                  <a:schemeClr val="tx1"/>
                </a:solidFill>
              </a:rPr>
              <a:t> minutes per month, up from 240.</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Pipelines can be used independently from Repos — so if you are only using Pipelines and your repos are hosted on GitHub you don’t need to pay for Repos or Boards (Basic) users.</a:t>
            </a:r>
          </a:p>
          <a:p>
            <a:endParaRPr lang="en-GB" sz="1568" dirty="0"/>
          </a:p>
          <a:p>
            <a:r>
              <a:rPr lang="en-GB" sz="1568" dirty="0"/>
              <a:t>New Accounts</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https://dev.azure.com/contoso based URL.</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navigation &amp; branding by default.</a:t>
            </a:r>
          </a:p>
        </p:txBody>
      </p:sp>
    </p:spTree>
    <p:extLst>
      <p:ext uri="{BB962C8B-B14F-4D97-AF65-F5344CB8AC3E}">
        <p14:creationId xmlns:p14="http://schemas.microsoft.com/office/powerpoint/2010/main" val="16511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26424" y="934147"/>
            <a:ext cx="11339774" cy="271554"/>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26424" y="1520957"/>
            <a:ext cx="5555966" cy="2602122"/>
          </a:xfrm>
        </p:spPr>
        <p:txBody>
          <a:bodyPr/>
          <a:lstStyle/>
          <a:p>
            <a:pPr>
              <a:spcAft>
                <a:spcPts val="1176"/>
              </a:spcAft>
            </a:pPr>
            <a:r>
              <a:rPr lang="en-US" sz="1568" b="0" dirty="0">
                <a:solidFill>
                  <a:srgbClr val="0078D7"/>
                </a:solidFill>
                <a:latin typeface="+mj-lt"/>
              </a:rPr>
              <a:t>Benefits of Cloud Hosted Azure DevOps Services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Global availability</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Hosted and maintained by Microsoft with 99.9% uptime guarantee and 24x7 support</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Immediate access to latest features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Simplified deployment to Azure</a:t>
            </a:r>
          </a:p>
          <a:p>
            <a:pPr>
              <a:spcAft>
                <a:spcPts val="1176"/>
              </a:spcAft>
            </a:pPr>
            <a:endParaRPr lang="en-US" sz="1568"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209612" y="1520958"/>
            <a:ext cx="5547873" cy="1810358"/>
          </a:xfrm>
        </p:spPr>
        <p:txBody>
          <a:bodyPr/>
          <a:lstStyle/>
          <a:p>
            <a:pPr>
              <a:spcAft>
                <a:spcPts val="1176"/>
              </a:spcAft>
            </a:pPr>
            <a:r>
              <a:rPr lang="en-US" sz="1568" b="0" dirty="0">
                <a:solidFill>
                  <a:srgbClr val="0078D7"/>
                </a:solidFill>
                <a:latin typeface="+mj-lt"/>
              </a:rPr>
              <a:t>TFS Import Service</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Fully supported high fidelity migration path</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Trusted by many large enterprises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Now faster and easier to use</a:t>
            </a:r>
          </a:p>
          <a:p>
            <a:endParaRPr lang="en-US" sz="1568"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77" y="3909121"/>
            <a:ext cx="12192000" cy="2948393"/>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209612" y="3218982"/>
            <a:ext cx="5500162" cy="420037"/>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A6DA10-D17B-4C22-A95A-1AF1488F01CF}"/>
              </a:ext>
            </a:extLst>
          </p:cNvPr>
          <p:cNvSpPr/>
          <p:nvPr/>
        </p:nvSpPr>
        <p:spPr bwMode="auto">
          <a:xfrm>
            <a:off x="6731947" y="487"/>
            <a:ext cx="545918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17F8597A-474F-4E63-8131-DC7B65C6C2B4}"/>
              </a:ext>
            </a:extLst>
          </p:cNvPr>
          <p:cNvSpPr>
            <a:spLocks noGrp="1"/>
          </p:cNvSpPr>
          <p:nvPr>
            <p:ph type="title"/>
          </p:nvPr>
        </p:nvSpPr>
        <p:spPr>
          <a:xfrm>
            <a:off x="385231" y="457200"/>
            <a:ext cx="11018520" cy="553998"/>
          </a:xfrm>
        </p:spPr>
        <p:txBody>
          <a:bodyPr/>
          <a:lstStyle/>
          <a:p>
            <a:r>
              <a:rPr lang="en-GB"/>
              <a:t>Our Definition of Done</a:t>
            </a:r>
            <a:endParaRPr lang="en-US"/>
          </a:p>
        </p:txBody>
      </p:sp>
      <p:sp>
        <p:nvSpPr>
          <p:cNvPr id="4" name="Text Placeholder 3">
            <a:extLst>
              <a:ext uri="{FF2B5EF4-FFF2-40B4-BE49-F238E27FC236}">
                <a16:creationId xmlns:a16="http://schemas.microsoft.com/office/drawing/2014/main" id="{70E22212-EB7E-4E65-8E3A-1576B7816A0D}"/>
              </a:ext>
            </a:extLst>
          </p:cNvPr>
          <p:cNvSpPr>
            <a:spLocks noGrp="1"/>
          </p:cNvSpPr>
          <p:nvPr>
            <p:ph type="body" sz="quarter" idx="11"/>
          </p:nvPr>
        </p:nvSpPr>
        <p:spPr>
          <a:xfrm>
            <a:off x="385231" y="1691423"/>
            <a:ext cx="5788583" cy="3620222"/>
          </a:xfrm>
        </p:spPr>
        <p:txBody>
          <a:bodyPr/>
          <a:lstStyle/>
          <a:p>
            <a:pPr>
              <a:lnSpc>
                <a:spcPct val="100000"/>
              </a:lnSpc>
              <a:spcBef>
                <a:spcPts val="0"/>
              </a:spcBef>
            </a:pPr>
            <a:r>
              <a:rPr lang="en-GB" sz="4705">
                <a:latin typeface="+mj-lt"/>
              </a:rPr>
              <a:t>Live in production,</a:t>
            </a:r>
          </a:p>
          <a:p>
            <a:pPr>
              <a:lnSpc>
                <a:spcPct val="100000"/>
              </a:lnSpc>
              <a:spcBef>
                <a:spcPts val="0"/>
              </a:spcBef>
            </a:pPr>
            <a:r>
              <a:rPr lang="en-GB" sz="4705">
                <a:solidFill>
                  <a:schemeClr val="accent1"/>
                </a:solidFill>
                <a:latin typeface="+mj-lt"/>
              </a:rPr>
              <a:t>collecting telemetry</a:t>
            </a:r>
            <a:r>
              <a:rPr lang="en-GB" sz="4705">
                <a:latin typeface="+mj-lt"/>
              </a:rPr>
              <a:t> </a:t>
            </a:r>
          </a:p>
          <a:p>
            <a:pPr>
              <a:lnSpc>
                <a:spcPct val="100000"/>
              </a:lnSpc>
              <a:spcBef>
                <a:spcPts val="0"/>
              </a:spcBef>
            </a:pPr>
            <a:r>
              <a:rPr lang="en-GB" sz="4705">
                <a:latin typeface="+mj-lt"/>
              </a:rPr>
              <a:t>supporting or diminishing the starting hypothesis.</a:t>
            </a:r>
            <a:endParaRPr lang="en-US" sz="4705">
              <a:latin typeface="+mj-lt"/>
            </a:endParaRPr>
          </a:p>
        </p:txBody>
      </p:sp>
      <p:sp>
        <p:nvSpPr>
          <p:cNvPr id="5" name="Trackers_EADF_bidi" title="Icon of a clipboard with a checklist on it">
            <a:extLst>
              <a:ext uri="{FF2B5EF4-FFF2-40B4-BE49-F238E27FC236}">
                <a16:creationId xmlns:a16="http://schemas.microsoft.com/office/drawing/2014/main" id="{56EFA793-5F3E-448F-B00E-E1EF44E64379}"/>
              </a:ext>
            </a:extLst>
          </p:cNvPr>
          <p:cNvSpPr>
            <a:spLocks noChangeAspect="1" noEditPoints="1"/>
          </p:cNvSpPr>
          <p:nvPr/>
        </p:nvSpPr>
        <p:spPr bwMode="auto">
          <a:xfrm>
            <a:off x="8072590" y="1189494"/>
            <a:ext cx="3042054" cy="4147973"/>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778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B078EDFA-DBC9-4B9B-843C-7E3412496C0E}"/>
              </a:ext>
            </a:extLst>
          </p:cNvPr>
          <p:cNvSpPr/>
          <p:nvPr/>
        </p:nvSpPr>
        <p:spPr bwMode="auto">
          <a:xfrm>
            <a:off x="10066993" y="2750236"/>
            <a:ext cx="594060" cy="377069"/>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ED0EAEB4-D4D7-4A2C-AB13-A9370F0AEA4F}"/>
              </a:ext>
            </a:extLst>
          </p:cNvPr>
          <p:cNvSpPr/>
          <p:nvPr/>
        </p:nvSpPr>
        <p:spPr bwMode="auto">
          <a:xfrm>
            <a:off x="10066993" y="3577300"/>
            <a:ext cx="594060" cy="377069"/>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Freeform: Shape 9">
            <a:extLst>
              <a:ext uri="{FF2B5EF4-FFF2-40B4-BE49-F238E27FC236}">
                <a16:creationId xmlns:a16="http://schemas.microsoft.com/office/drawing/2014/main" id="{DFE5DB18-A41A-4590-B461-DC3EB610923D}"/>
              </a:ext>
            </a:extLst>
          </p:cNvPr>
          <p:cNvSpPr/>
          <p:nvPr/>
        </p:nvSpPr>
        <p:spPr bwMode="auto">
          <a:xfrm>
            <a:off x="10065307" y="4406392"/>
            <a:ext cx="594060" cy="377069"/>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189691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419080" y="6157373"/>
            <a:ext cx="3607790" cy="420037"/>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chemeClr val="tx2"/>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chemeClr val="tx2"/>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1" y="487"/>
            <a:ext cx="3122511" cy="685702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511833" y="579345"/>
            <a:ext cx="6876376" cy="5087106"/>
          </a:xfrm>
          <a:prstGeom prst="rect">
            <a:avLst/>
          </a:prstGeom>
          <a:noFill/>
        </p:spPr>
        <p:txBody>
          <a:bodyPr wrap="square" lIns="179285" tIns="143428" rIns="179285" bIns="143428" rtlCol="0">
            <a:spAutoFit/>
          </a:bodyPr>
          <a:lstStyle/>
          <a:p>
            <a:pPr>
              <a:spcAft>
                <a:spcPts val="3529"/>
              </a:spcAft>
            </a:pPr>
            <a:r>
              <a:rPr lang="en-GB" sz="1765" dirty="0"/>
              <a:t>Plan smarter, collaborate better, and ship faster with a set of modern dev services</a:t>
            </a:r>
          </a:p>
          <a:p>
            <a:pPr>
              <a:spcAft>
                <a:spcPts val="3529"/>
              </a:spcAft>
            </a:pPr>
            <a:r>
              <a:rPr lang="en-GB" sz="1765" dirty="0"/>
              <a:t>Any developer, any platform, any cloud. Full support for hybrid cloud, on-premises &amp; containers.</a:t>
            </a:r>
          </a:p>
          <a:p>
            <a:pPr>
              <a:spcAft>
                <a:spcPts val="3529"/>
              </a:spcAft>
            </a:pPr>
            <a:r>
              <a:rPr lang="en-GB" sz="1765" dirty="0"/>
              <a:t>Use all the Azure DevOps services or choose just what you need to complement your existing workflows</a:t>
            </a:r>
          </a:p>
          <a:p>
            <a:pPr>
              <a:spcAft>
                <a:spcPts val="3529"/>
              </a:spcAft>
            </a:pPr>
            <a:r>
              <a:rPr lang="en-GB" sz="1765" dirty="0"/>
              <a:t>Best in class builds for open source. Free unlimited build minutes for public projects and up to 10 free concurrent jobs across Windows, Linux and macOS</a:t>
            </a:r>
          </a:p>
          <a:p>
            <a:pPr>
              <a:spcAft>
                <a:spcPts val="3529"/>
              </a:spcAft>
            </a:pPr>
            <a:r>
              <a:rPr lang="en-GB" sz="1765"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734174" y="716438"/>
            <a:ext cx="544382" cy="544382"/>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24404" y="4970178"/>
            <a:ext cx="544382" cy="544382"/>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22480" y="3742557"/>
            <a:ext cx="544382" cy="544382"/>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734174" y="2705437"/>
            <a:ext cx="544382" cy="544382"/>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734174" y="1710411"/>
            <a:ext cx="544382" cy="544382"/>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479634" y="6059630"/>
            <a:ext cx="2416451" cy="615522"/>
          </a:xfrm>
          <a:prstGeom prst="rect">
            <a:avLst/>
          </a:prstGeom>
          <a:noFill/>
        </p:spPr>
        <p:txBody>
          <a:bodyPr wrap="none" lIns="179285" tIns="143428" rIns="179285" bIns="143428" rtlCol="0">
            <a:spAutoFit/>
          </a:bodyPr>
          <a:lstStyle/>
          <a:p>
            <a:pPr>
              <a:lnSpc>
                <a:spcPct val="90000"/>
              </a:lnSpc>
              <a:spcAft>
                <a:spcPts val="588"/>
              </a:spcAft>
            </a:pPr>
            <a:r>
              <a:rPr lang="en-GB" sz="2353">
                <a:gradFill>
                  <a:gsLst>
                    <a:gs pos="2917">
                      <a:schemeClr val="tx1"/>
                    </a:gs>
                    <a:gs pos="30000">
                      <a:schemeClr val="tx1"/>
                    </a:gs>
                  </a:gsLst>
                  <a:lin ang="5400000" scaled="0"/>
                </a:gradFill>
              </a:rPr>
              <a:t>Start free today</a:t>
            </a:r>
            <a:endParaRPr lang="en-US" sz="2353"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1" y="199355"/>
            <a:ext cx="3050600" cy="599969"/>
          </a:xfrm>
        </p:spPr>
        <p:txBody>
          <a:bodyPr/>
          <a:lstStyle/>
          <a:p>
            <a:pPr algn="ctr"/>
            <a:r>
              <a:rPr lang="en-US" sz="3137"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71439" y="1020197"/>
            <a:ext cx="1905785" cy="913431"/>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00B294"/>
                  </a:solidFill>
                  <a:latin typeface="+mj-lt"/>
                </a:rPr>
                <a:t>Azure Boards</a:t>
              </a:r>
              <a:endParaRPr lang="en-US" sz="1568"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71439" y="2187270"/>
            <a:ext cx="1905785" cy="936437"/>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D83B01"/>
                  </a:solidFill>
                  <a:latin typeface="+mj-lt"/>
                </a:rPr>
                <a:t>Azure </a:t>
              </a:r>
              <a:r>
                <a:rPr lang="en-US" sz="1568"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71439" y="3377349"/>
            <a:ext cx="1905785" cy="952177"/>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2560E0"/>
                  </a:solidFill>
                  <a:latin typeface="+mj-lt"/>
                </a:rPr>
                <a:t>Azure Pipelines</a:t>
              </a:r>
              <a:endParaRPr lang="en-US" sz="1568"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71439" y="4583168"/>
            <a:ext cx="1905785" cy="920155"/>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854CC7"/>
                  </a:solidFill>
                  <a:latin typeface="+mj-lt"/>
                </a:rPr>
                <a:t>Azure Test</a:t>
              </a:r>
              <a:r>
                <a:rPr lang="en-US" sz="1568"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71439" y="5756965"/>
            <a:ext cx="1905785" cy="879676"/>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CB2E6D"/>
                  </a:solidFill>
                  <a:latin typeface="+mj-lt"/>
                </a:rPr>
                <a:t>Azure Artifacts</a:t>
              </a:r>
              <a:endParaRPr lang="en-US" sz="1568"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wrap="square" lIns="105877" tIns="141169" rIns="105877" bIns="0" rtlCol="0">
            <a:noAutofit/>
          </a:bodyPr>
          <a:lstStyle/>
          <a:p>
            <a:r>
              <a:rPr lang="en-GB" sz="3529" b="0" dirty="0">
                <a:latin typeface="+mj-lt"/>
              </a:rPr>
              <a:t>Free</a:t>
            </a:r>
            <a:endParaRPr lang="en-GB" b="0" dirty="0">
              <a:latin typeface="+mj-lt"/>
            </a:endParaRPr>
          </a:p>
          <a:p>
            <a:r>
              <a:rPr lang="en-GB" b="0" dirty="0">
                <a:solidFill>
                  <a:schemeClr val="tx1"/>
                </a:solidFill>
                <a:latin typeface="+mj-lt"/>
              </a:rPr>
              <a:t>Unlimited users and build time</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wrap="square" lIns="105877" tIns="141169" rIns="105877" bIns="0" rtlCol="0">
            <a:noAutofit/>
          </a:bodyPr>
          <a:lstStyle/>
          <a:p>
            <a:r>
              <a:rPr lang="en-GB" sz="3529" b="0" dirty="0">
                <a:latin typeface="+mj-lt"/>
              </a:rPr>
              <a:t>Free</a:t>
            </a:r>
          </a:p>
          <a:p>
            <a:r>
              <a:rPr lang="en-GB" b="0" dirty="0">
                <a:solidFill>
                  <a:schemeClr val="tx1"/>
                </a:solidFill>
                <a:latin typeface="+mj-lt"/>
              </a:rPr>
              <a:t>Start free with up to 5 users</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wrap="square" lIns="105877" tIns="141169" rIns="105877" bIns="0" rtlCol="0">
            <a:noAutofit/>
          </a:bodyPr>
          <a:lstStyle/>
          <a:p>
            <a:r>
              <a:rPr lang="en-GB" sz="2745" b="0" dirty="0">
                <a:latin typeface="+mj-lt"/>
              </a:rPr>
              <a:t>Starts at </a:t>
            </a:r>
            <a:r>
              <a:rPr lang="en-GB" sz="3529"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p>
          <a:p>
            <a:pPr marL="174297" indent="-174297">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61" b="1" dirty="0">
                <a:solidFill>
                  <a:schemeClr val="tx2"/>
                </a:solidFill>
                <a:latin typeface="Segoe UI Semibold" panose="020B0702040204020203" pitchFamily="34" charset="0"/>
                <a:cs typeface="Segoe UI Semibold" panose="020B0702040204020203" pitchFamily="34" charset="0"/>
              </a:rPr>
              <a:t>https://azure.com/pricing/details/</a:t>
            </a:r>
            <a:r>
              <a:rPr lang="en-US" sz="1961" b="1" dirty="0" err="1">
                <a:solidFill>
                  <a:schemeClr val="tx2"/>
                </a:solidFill>
                <a:latin typeface="Segoe UI Semibold" panose="020B0702040204020203" pitchFamily="34" charset="0"/>
                <a:cs typeface="Segoe UI Semibold" panose="020B0702040204020203" pitchFamily="34" charset="0"/>
              </a:rPr>
              <a:t>devops</a:t>
            </a:r>
            <a:r>
              <a:rPr lang="en-US" sz="1961"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218120" y="5960573"/>
            <a:ext cx="3623050" cy="633625"/>
          </a:xfrm>
          <a:prstGeom prst="rect">
            <a:avLst/>
          </a:prstGeom>
        </p:spPr>
        <p:txBody>
          <a:bodyPr wrap="square" lIns="0" tIns="0" rIns="0" bIns="0">
            <a:spAutoFit/>
          </a:bodyPr>
          <a:lstStyle/>
          <a:p>
            <a:r>
              <a:rPr lang="en-GB" sz="1029" dirty="0"/>
              <a:t>5 Boards &amp; Repos users and 5 </a:t>
            </a:r>
            <a:r>
              <a:rPr lang="en-GB" sz="1029" dirty="0" err="1"/>
              <a:t>Artifacts</a:t>
            </a:r>
            <a:r>
              <a:rPr lang="en-GB" sz="1029" dirty="0"/>
              <a:t> users free. Pipelines with unlimited minutes, Test Plans users and additional </a:t>
            </a:r>
            <a:r>
              <a:rPr lang="en-GB" sz="1029" dirty="0" err="1"/>
              <a:t>Artifacts</a:t>
            </a:r>
            <a:r>
              <a:rPr lang="en-GB" sz="1029" dirty="0"/>
              <a:t> users also available. Please see the Azure pricing calculator for details. </a:t>
            </a:r>
            <a:endParaRPr lang="en-US" sz="1029"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1" y="5807716"/>
            <a:ext cx="445362" cy="506901"/>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rgbClr val="0078D7"/>
                </a:solidFill>
              </a:rPr>
              <a:t>*</a:t>
            </a:r>
            <a:endParaRPr lang="en-US" sz="1568"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5" y="2694244"/>
            <a:ext cx="10131467" cy="1057949"/>
          </a:xfrm>
        </p:spPr>
        <p:txBody>
          <a:bodyPr/>
          <a:lstStyle/>
          <a:p>
            <a:r>
              <a:rPr lang="en-GB" dirty="0"/>
              <a:t>Azure DevOps</a:t>
            </a:r>
            <a:endParaRPr lang="en-US" dirty="0"/>
          </a:p>
        </p:txBody>
      </p:sp>
      <p:sp>
        <p:nvSpPr>
          <p:cNvPr id="7" name="TextBox 6">
            <a:extLst>
              <a:ext uri="{FF2B5EF4-FFF2-40B4-BE49-F238E27FC236}">
                <a16:creationId xmlns:a16="http://schemas.microsoft.com/office/drawing/2014/main" id="{E5557B30-B27D-41CE-9E9B-D6A9BD44EC4D}"/>
              </a:ext>
            </a:extLst>
          </p:cNvPr>
          <p:cNvSpPr txBox="1"/>
          <p:nvPr/>
        </p:nvSpPr>
        <p:spPr>
          <a:xfrm>
            <a:off x="426425" y="4055138"/>
            <a:ext cx="3539559" cy="1937069"/>
          </a:xfrm>
          <a:prstGeom prst="rect">
            <a:avLst/>
          </a:prstGeom>
          <a:noFill/>
        </p:spPr>
        <p:txBody>
          <a:bodyPr wrap="none" lIns="0" tIns="0" rIns="0" bIns="0" rtlCol="0">
            <a:spAutoFit/>
          </a:bodyPr>
          <a:lstStyle/>
          <a:p>
            <a:pPr>
              <a:lnSpc>
                <a:spcPct val="90000"/>
              </a:lnSpc>
              <a:spcAft>
                <a:spcPts val="588"/>
              </a:spcAft>
            </a:pPr>
            <a:r>
              <a:rPr lang="en-GB" sz="2353" dirty="0">
                <a:gradFill>
                  <a:gsLst>
                    <a:gs pos="2917">
                      <a:schemeClr val="tx1"/>
                    </a:gs>
                    <a:gs pos="30000">
                      <a:schemeClr val="tx1"/>
                    </a:gs>
                  </a:gsLst>
                  <a:lin ang="5400000" scaled="0"/>
                </a:gradFill>
              </a:rPr>
              <a:t>twitch.tv/</a:t>
            </a:r>
            <a:r>
              <a:rPr lang="en-GB" sz="2353" dirty="0" err="1">
                <a:gradFill>
                  <a:gsLst>
                    <a:gs pos="2917">
                      <a:schemeClr val="tx1"/>
                    </a:gs>
                    <a:gs pos="30000">
                      <a:schemeClr val="tx1"/>
                    </a:gs>
                  </a:gsLst>
                  <a:lin ang="5400000" scaled="0"/>
                </a:gradFill>
              </a:rPr>
              <a:t>daraoladapo</a:t>
            </a:r>
            <a:endParaRPr lang="en-GB" sz="2353" dirty="0">
              <a:gradFill>
                <a:gsLst>
                  <a:gs pos="2917">
                    <a:schemeClr val="tx1"/>
                  </a:gs>
                  <a:gs pos="30000">
                    <a:schemeClr val="tx1"/>
                  </a:gs>
                </a:gsLst>
                <a:lin ang="5400000" scaled="0"/>
              </a:gradFill>
            </a:endParaRPr>
          </a:p>
          <a:p>
            <a:pPr>
              <a:lnSpc>
                <a:spcPct val="90000"/>
              </a:lnSpc>
              <a:spcAft>
                <a:spcPts val="588"/>
              </a:spcAft>
            </a:pPr>
            <a:r>
              <a:rPr lang="en-GB" sz="2353" dirty="0">
                <a:gradFill>
                  <a:gsLst>
                    <a:gs pos="2917">
                      <a:schemeClr val="tx1"/>
                    </a:gs>
                    <a:gs pos="30000">
                      <a:schemeClr val="tx1"/>
                    </a:gs>
                  </a:gsLst>
                  <a:lin ang="5400000" scaled="0"/>
                </a:gradFill>
              </a:rPr>
              <a:t>youtube.com/</a:t>
            </a:r>
            <a:r>
              <a:rPr lang="en-GB" sz="2353" dirty="0" err="1">
                <a:gradFill>
                  <a:gsLst>
                    <a:gs pos="2917">
                      <a:schemeClr val="tx1"/>
                    </a:gs>
                    <a:gs pos="30000">
                      <a:schemeClr val="tx1"/>
                    </a:gs>
                  </a:gsLst>
                  <a:lin ang="5400000" scaled="0"/>
                </a:gradFill>
              </a:rPr>
              <a:t>daraoladapo</a:t>
            </a:r>
            <a:endParaRPr lang="en-GB" sz="2353" dirty="0">
              <a:gradFill>
                <a:gsLst>
                  <a:gs pos="2917">
                    <a:schemeClr val="tx1"/>
                  </a:gs>
                  <a:gs pos="30000">
                    <a:schemeClr val="tx1"/>
                  </a:gs>
                </a:gsLst>
                <a:lin ang="5400000" scaled="0"/>
              </a:gradFill>
            </a:endParaRPr>
          </a:p>
          <a:p>
            <a:pPr>
              <a:lnSpc>
                <a:spcPct val="90000"/>
              </a:lnSpc>
              <a:spcAft>
                <a:spcPts val="588"/>
              </a:spcAft>
            </a:pPr>
            <a:r>
              <a:rPr lang="en-GB" sz="2353" dirty="0">
                <a:gradFill>
                  <a:gsLst>
                    <a:gs pos="2917">
                      <a:schemeClr val="tx1"/>
                    </a:gs>
                    <a:gs pos="30000">
                      <a:schemeClr val="tx1"/>
                    </a:gs>
                  </a:gsLst>
                  <a:lin ang="5400000" scaled="0"/>
                </a:gradFill>
              </a:rPr>
              <a:t>daraoladapo.com</a:t>
            </a:r>
          </a:p>
          <a:p>
            <a:pPr>
              <a:lnSpc>
                <a:spcPct val="90000"/>
              </a:lnSpc>
              <a:spcAft>
                <a:spcPts val="588"/>
              </a:spcAft>
            </a:pPr>
            <a:r>
              <a:rPr lang="en-GB" sz="2353" dirty="0">
                <a:gradFill>
                  <a:gsLst>
                    <a:gs pos="2917">
                      <a:schemeClr val="tx1"/>
                    </a:gs>
                    <a:gs pos="30000">
                      <a:schemeClr val="tx1"/>
                    </a:gs>
                  </a:gsLst>
                  <a:lin ang="5400000" scaled="0"/>
                </a:gradFill>
              </a:rPr>
              <a:t>twitter.com/</a:t>
            </a:r>
            <a:r>
              <a:rPr lang="en-GB" sz="2353" dirty="0" err="1">
                <a:gradFill>
                  <a:gsLst>
                    <a:gs pos="2917">
                      <a:schemeClr val="tx1"/>
                    </a:gs>
                    <a:gs pos="30000">
                      <a:schemeClr val="tx1"/>
                    </a:gs>
                  </a:gsLst>
                  <a:lin ang="5400000" scaled="0"/>
                </a:gradFill>
              </a:rPr>
              <a:t>daraoladapo</a:t>
            </a:r>
            <a:endParaRPr lang="en-GB" sz="2353" dirty="0">
              <a:gradFill>
                <a:gsLst>
                  <a:gs pos="2917">
                    <a:schemeClr val="tx1"/>
                  </a:gs>
                  <a:gs pos="30000">
                    <a:schemeClr val="tx1"/>
                  </a:gs>
                </a:gsLst>
                <a:lin ang="5400000" scaled="0"/>
              </a:gradFill>
            </a:endParaRPr>
          </a:p>
          <a:p>
            <a:pPr>
              <a:lnSpc>
                <a:spcPct val="90000"/>
              </a:lnSpc>
              <a:spcAft>
                <a:spcPts val="588"/>
              </a:spcAft>
            </a:pPr>
            <a:r>
              <a:rPr lang="en-GB" sz="2353" dirty="0">
                <a:gradFill>
                  <a:gsLst>
                    <a:gs pos="2917">
                      <a:schemeClr val="tx1"/>
                    </a:gs>
                    <a:gs pos="30000">
                      <a:schemeClr val="tx1"/>
                    </a:gs>
                  </a:gsLst>
                  <a:lin ang="5400000" scaled="0"/>
                </a:gradFill>
              </a:rPr>
              <a:t>anchor.fm/</a:t>
            </a:r>
            <a:r>
              <a:rPr lang="en-GB" sz="2353" dirty="0" err="1">
                <a:gradFill>
                  <a:gsLst>
                    <a:gs pos="2917">
                      <a:schemeClr val="tx1"/>
                    </a:gs>
                    <a:gs pos="30000">
                      <a:schemeClr val="tx1"/>
                    </a:gs>
                  </a:gsLst>
                  <a:lin ang="5400000" scaled="0"/>
                </a:gradFill>
              </a:rPr>
              <a:t>daraoladapo</a:t>
            </a:r>
            <a:endParaRPr lang="en-US" sz="2353"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172194" y="487"/>
            <a:ext cx="2019807" cy="561211"/>
          </a:xfrm>
          <a:prstGeom prst="rect">
            <a:avLst/>
          </a:prstGeom>
          <a:noFill/>
        </p:spPr>
        <p:txBody>
          <a:bodyPr wrap="none" lIns="179285" tIns="143428" rIns="179285" bIns="143428" rtlCol="0">
            <a:spAutoFit/>
          </a:bodyPr>
          <a:lstStyle/>
          <a:p>
            <a:pPr algn="r">
              <a:lnSpc>
                <a:spcPct val="90000"/>
              </a:lnSpc>
              <a:spcAft>
                <a:spcPts val="588"/>
              </a:spcAft>
            </a:pPr>
            <a:r>
              <a:rPr lang="en-US" sz="1961"/>
              <a:t>#</a:t>
            </a:r>
            <a:r>
              <a:rPr lang="en-US" sz="1961" err="1"/>
              <a:t>AzureDevOps</a:t>
            </a:r>
            <a:endParaRPr lang="en-US" sz="1961"/>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17644"/>
            <a:ext cx="11339773" cy="276959"/>
          </a:xfrm>
        </p:spPr>
        <p:txBody>
          <a:bodyPr/>
          <a:lstStyle/>
          <a:p>
            <a:r>
              <a:rPr lang="en-US" sz="1800" b="0">
                <a:solidFill>
                  <a:srgbClr val="505050"/>
                </a:solidFill>
              </a:rPr>
              <a:t>Using Trunk Based Development to avoid Merge Hell</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normAutofit/>
          </a:bodyPr>
          <a:lstStyle/>
          <a:p>
            <a:r>
              <a:rPr lang="en-US" spc="-98"/>
              <a:t>Release Flow</a:t>
            </a:r>
          </a:p>
        </p:txBody>
      </p:sp>
      <p:pic>
        <p:nvPicPr>
          <p:cNvPr id="3" name="Picture 2" descr="A picture containing object&#10;&#10;Description automatically generated">
            <a:extLst>
              <a:ext uri="{FF2B5EF4-FFF2-40B4-BE49-F238E27FC236}">
                <a16:creationId xmlns:a16="http://schemas.microsoft.com/office/drawing/2014/main" id="{404C6A47-C5EC-4679-8289-A401AB7CC95B}"/>
              </a:ext>
            </a:extLst>
          </p:cNvPr>
          <p:cNvPicPr>
            <a:picLocks noChangeAspect="1"/>
          </p:cNvPicPr>
          <p:nvPr/>
        </p:nvPicPr>
        <p:blipFill>
          <a:blip r:embed="rId3"/>
          <a:stretch>
            <a:fillRect/>
          </a:stretch>
        </p:blipFill>
        <p:spPr>
          <a:xfrm>
            <a:off x="571132" y="2294704"/>
            <a:ext cx="11049737" cy="3160225"/>
          </a:xfrm>
          <a:prstGeom prst="rect">
            <a:avLst/>
          </a:prstGeom>
        </p:spPr>
      </p:pic>
    </p:spTree>
    <p:extLst>
      <p:ext uri="{BB962C8B-B14F-4D97-AF65-F5344CB8AC3E}">
        <p14:creationId xmlns:p14="http://schemas.microsoft.com/office/powerpoint/2010/main" val="84381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CAFCB-B9E7-4028-8483-133DD87471DC}"/>
              </a:ext>
            </a:extLst>
          </p:cNvPr>
          <p:cNvSpPr>
            <a:spLocks noGrp="1"/>
          </p:cNvSpPr>
          <p:nvPr>
            <p:ph type="title"/>
          </p:nvPr>
        </p:nvSpPr>
        <p:spPr/>
        <p:txBody>
          <a:bodyPr/>
          <a:lstStyle/>
          <a:p>
            <a:r>
              <a:rPr lang="en-GB"/>
              <a:t>Feature Flags</a:t>
            </a:r>
          </a:p>
        </p:txBody>
      </p:sp>
      <p:sp>
        <p:nvSpPr>
          <p:cNvPr id="3" name="Content Placeholder 2">
            <a:extLst>
              <a:ext uri="{FF2B5EF4-FFF2-40B4-BE49-F238E27FC236}">
                <a16:creationId xmlns:a16="http://schemas.microsoft.com/office/drawing/2014/main" id="{1FA68869-DFB1-491B-BC3C-E3E522D28EEF}"/>
              </a:ext>
            </a:extLst>
          </p:cNvPr>
          <p:cNvSpPr>
            <a:spLocks noGrp="1"/>
          </p:cNvSpPr>
          <p:nvPr>
            <p:ph idx="1"/>
          </p:nvPr>
        </p:nvSpPr>
        <p:spPr>
          <a:xfrm>
            <a:off x="307417" y="1099449"/>
            <a:ext cx="8115962" cy="3961838"/>
          </a:xfrm>
        </p:spPr>
        <p:txBody>
          <a:bodyPr/>
          <a:lstStyle/>
          <a:p>
            <a:pPr>
              <a:lnSpc>
                <a:spcPct val="200000"/>
              </a:lnSpc>
              <a:spcBef>
                <a:spcPts val="0"/>
              </a:spcBef>
            </a:pPr>
            <a:r>
              <a:rPr lang="en-US" sz="2400"/>
              <a:t>All code is deployed, but feature flags control exposure</a:t>
            </a:r>
          </a:p>
          <a:p>
            <a:pPr lvl="1">
              <a:lnSpc>
                <a:spcPct val="200000"/>
              </a:lnSpc>
              <a:spcBef>
                <a:spcPts val="0"/>
              </a:spcBef>
            </a:pPr>
            <a:r>
              <a:rPr lang="en-US" sz="2400"/>
              <a:t>Reduces integration debt</a:t>
            </a:r>
          </a:p>
          <a:p>
            <a:pPr>
              <a:lnSpc>
                <a:spcPct val="200000"/>
              </a:lnSpc>
              <a:spcBef>
                <a:spcPts val="0"/>
              </a:spcBef>
            </a:pPr>
            <a:r>
              <a:rPr lang="en-US" sz="2400"/>
              <a:t>Flags provide runtime control down to individual user</a:t>
            </a:r>
          </a:p>
          <a:p>
            <a:pPr>
              <a:lnSpc>
                <a:spcPct val="200000"/>
              </a:lnSpc>
              <a:spcBef>
                <a:spcPts val="0"/>
              </a:spcBef>
            </a:pPr>
            <a:r>
              <a:rPr lang="en-US" sz="2400"/>
              <a:t>Users can be added or removed with no redeployment</a:t>
            </a:r>
          </a:p>
          <a:p>
            <a:pPr>
              <a:lnSpc>
                <a:spcPct val="200000"/>
              </a:lnSpc>
              <a:spcBef>
                <a:spcPts val="0"/>
              </a:spcBef>
            </a:pPr>
            <a:r>
              <a:rPr lang="en-US" sz="2400"/>
              <a:t>Mechanism for progressive experimentation &amp; refinement</a:t>
            </a:r>
            <a:endParaRPr lang="en-US" sz="1600">
              <a:solidFill>
                <a:schemeClr val="bg2"/>
              </a:solidFill>
            </a:endParaRPr>
          </a:p>
          <a:p>
            <a:pPr>
              <a:lnSpc>
                <a:spcPct val="200000"/>
              </a:lnSpc>
              <a:spcBef>
                <a:spcPts val="0"/>
              </a:spcBef>
            </a:pPr>
            <a:r>
              <a:rPr lang="en-US" sz="2400"/>
              <a:t>Enables dark launch</a:t>
            </a:r>
          </a:p>
          <a:p>
            <a:pPr>
              <a:lnSpc>
                <a:spcPct val="200000"/>
              </a:lnSpc>
            </a:pPr>
            <a:endParaRPr lang="en-GB" sz="2400"/>
          </a:p>
        </p:txBody>
      </p:sp>
      <p:sp>
        <p:nvSpPr>
          <p:cNvPr id="4" name="Rectangle 3">
            <a:extLst>
              <a:ext uri="{FF2B5EF4-FFF2-40B4-BE49-F238E27FC236}">
                <a16:creationId xmlns:a16="http://schemas.microsoft.com/office/drawing/2014/main" id="{AEB3A15A-D8F4-4837-9CBB-721B35C6E7C2}"/>
              </a:ext>
            </a:extLst>
          </p:cNvPr>
          <p:cNvSpPr/>
          <p:nvPr/>
        </p:nvSpPr>
        <p:spPr bwMode="auto">
          <a:xfrm>
            <a:off x="8919699" y="1875966"/>
            <a:ext cx="2047182" cy="318532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D8596C8C-CE4E-407B-977C-CEE3B9B8EA3D}"/>
              </a:ext>
            </a:extLst>
          </p:cNvPr>
          <p:cNvCxnSpPr>
            <a:cxnSpLocks/>
          </p:cNvCxnSpPr>
          <p:nvPr/>
        </p:nvCxnSpPr>
        <p:spPr>
          <a:xfrm>
            <a:off x="9943290" y="1311226"/>
            <a:ext cx="0" cy="4517918"/>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96BD3B58-ADFD-41BF-94AB-9E0D7953A991}"/>
              </a:ext>
            </a:extLst>
          </p:cNvPr>
          <p:cNvSpPr/>
          <p:nvPr/>
        </p:nvSpPr>
        <p:spPr bwMode="auto">
          <a:xfrm>
            <a:off x="9952278" y="2212105"/>
            <a:ext cx="1792850" cy="2329396"/>
          </a:xfrm>
          <a:custGeom>
            <a:avLst/>
            <a:gdLst>
              <a:gd name="connsiteX0" fmla="*/ 6675 w 1828800"/>
              <a:gd name="connsiteY0" fmla="*/ 0 h 2376105"/>
              <a:gd name="connsiteX1" fmla="*/ 1828800 w 1828800"/>
              <a:gd name="connsiteY1" fmla="*/ 0 h 2376105"/>
              <a:gd name="connsiteX2" fmla="*/ 1828800 w 1828800"/>
              <a:gd name="connsiteY2" fmla="*/ 2376105 h 2376105"/>
              <a:gd name="connsiteX3" fmla="*/ 0 w 1828800"/>
              <a:gd name="connsiteY3" fmla="*/ 2376105 h 2376105"/>
            </a:gdLst>
            <a:ahLst/>
            <a:cxnLst>
              <a:cxn ang="0">
                <a:pos x="connsiteX0" y="connsiteY0"/>
              </a:cxn>
              <a:cxn ang="0">
                <a:pos x="connsiteX1" y="connsiteY1"/>
              </a:cxn>
              <a:cxn ang="0">
                <a:pos x="connsiteX2" y="connsiteY2"/>
              </a:cxn>
              <a:cxn ang="0">
                <a:pos x="connsiteX3" y="connsiteY3"/>
              </a:cxn>
            </a:cxnLst>
            <a:rect l="l" t="t" r="r" b="b"/>
            <a:pathLst>
              <a:path w="1828800" h="2376105">
                <a:moveTo>
                  <a:pt x="6675" y="0"/>
                </a:moveTo>
                <a:lnTo>
                  <a:pt x="1828800" y="0"/>
                </a:lnTo>
                <a:lnTo>
                  <a:pt x="1828800" y="2376105"/>
                </a:lnTo>
                <a:lnTo>
                  <a:pt x="0" y="2376105"/>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Rectangle 13">
            <a:extLst>
              <a:ext uri="{FF2B5EF4-FFF2-40B4-BE49-F238E27FC236}">
                <a16:creationId xmlns:a16="http://schemas.microsoft.com/office/drawing/2014/main" id="{5BFB9603-A260-4252-9A08-BF256919D920}"/>
              </a:ext>
            </a:extLst>
          </p:cNvPr>
          <p:cNvSpPr/>
          <p:nvPr/>
        </p:nvSpPr>
        <p:spPr bwMode="auto">
          <a:xfrm>
            <a:off x="10966881" y="2581890"/>
            <a:ext cx="1225120" cy="16236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1BEAEA57-70CB-4910-BD1B-B1D5897A2944}"/>
              </a:ext>
            </a:extLst>
          </p:cNvPr>
          <p:cNvSpPr/>
          <p:nvPr/>
        </p:nvSpPr>
        <p:spPr bwMode="auto">
          <a:xfrm>
            <a:off x="9952279" y="2244821"/>
            <a:ext cx="1805936" cy="2434088"/>
          </a:xfrm>
          <a:custGeom>
            <a:avLst/>
            <a:gdLst>
              <a:gd name="connsiteX0" fmla="*/ 0 w 1842149"/>
              <a:gd name="connsiteY0" fmla="*/ 0 h 2482897"/>
              <a:gd name="connsiteX1" fmla="*/ 1842149 w 1842149"/>
              <a:gd name="connsiteY1" fmla="*/ 0 h 2482897"/>
              <a:gd name="connsiteX2" fmla="*/ 1842149 w 1842149"/>
              <a:gd name="connsiteY2" fmla="*/ 2482897 h 2482897"/>
              <a:gd name="connsiteX3" fmla="*/ 46722 w 1842149"/>
              <a:gd name="connsiteY3" fmla="*/ 2482897 h 2482897"/>
            </a:gdLst>
            <a:ahLst/>
            <a:cxnLst>
              <a:cxn ang="0">
                <a:pos x="connsiteX0" y="connsiteY0"/>
              </a:cxn>
              <a:cxn ang="0">
                <a:pos x="connsiteX1" y="connsiteY1"/>
              </a:cxn>
              <a:cxn ang="0">
                <a:pos x="connsiteX2" y="connsiteY2"/>
              </a:cxn>
              <a:cxn ang="0">
                <a:pos x="connsiteX3" y="connsiteY3"/>
              </a:cxn>
            </a:cxnLst>
            <a:rect l="l" t="t" r="r" b="b"/>
            <a:pathLst>
              <a:path w="1842149" h="2482897">
                <a:moveTo>
                  <a:pt x="0" y="0"/>
                </a:moveTo>
                <a:lnTo>
                  <a:pt x="1842149" y="0"/>
                </a:lnTo>
                <a:lnTo>
                  <a:pt x="1842149" y="2482897"/>
                </a:lnTo>
                <a:lnTo>
                  <a:pt x="46722" y="2482897"/>
                </a:lnTo>
              </a:path>
            </a:pathLst>
          </a:custGeom>
          <a:noFill/>
          <a:ln w="76200">
            <a:solidFill>
              <a:schemeClr val="tx1">
                <a:lumMod val="50000"/>
              </a:schemeClr>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Freeform: Shape 12">
            <a:extLst>
              <a:ext uri="{FF2B5EF4-FFF2-40B4-BE49-F238E27FC236}">
                <a16:creationId xmlns:a16="http://schemas.microsoft.com/office/drawing/2014/main" id="{0530A770-00D2-43D0-BE03-C2E33D0155D5}"/>
              </a:ext>
            </a:extLst>
          </p:cNvPr>
          <p:cNvSpPr/>
          <p:nvPr/>
        </p:nvSpPr>
        <p:spPr bwMode="auto">
          <a:xfrm>
            <a:off x="9949170" y="2244820"/>
            <a:ext cx="1805936" cy="2434088"/>
          </a:xfrm>
          <a:custGeom>
            <a:avLst/>
            <a:gdLst>
              <a:gd name="connsiteX0" fmla="*/ 0 w 1842149"/>
              <a:gd name="connsiteY0" fmla="*/ 0 h 2482897"/>
              <a:gd name="connsiteX1" fmla="*/ 1842149 w 1842149"/>
              <a:gd name="connsiteY1" fmla="*/ 0 h 2482897"/>
              <a:gd name="connsiteX2" fmla="*/ 1842149 w 1842149"/>
              <a:gd name="connsiteY2" fmla="*/ 2482897 h 2482897"/>
              <a:gd name="connsiteX3" fmla="*/ 46722 w 1842149"/>
              <a:gd name="connsiteY3" fmla="*/ 2482897 h 2482897"/>
            </a:gdLst>
            <a:ahLst/>
            <a:cxnLst>
              <a:cxn ang="0">
                <a:pos x="connsiteX0" y="connsiteY0"/>
              </a:cxn>
              <a:cxn ang="0">
                <a:pos x="connsiteX1" y="connsiteY1"/>
              </a:cxn>
              <a:cxn ang="0">
                <a:pos x="connsiteX2" y="connsiteY2"/>
              </a:cxn>
              <a:cxn ang="0">
                <a:pos x="connsiteX3" y="connsiteY3"/>
              </a:cxn>
            </a:cxnLst>
            <a:rect l="l" t="t" r="r" b="b"/>
            <a:pathLst>
              <a:path w="1842149" h="2482897">
                <a:moveTo>
                  <a:pt x="0" y="0"/>
                </a:moveTo>
                <a:lnTo>
                  <a:pt x="1842149" y="0"/>
                </a:lnTo>
                <a:lnTo>
                  <a:pt x="1842149" y="2482897"/>
                </a:lnTo>
                <a:lnTo>
                  <a:pt x="46722" y="2482897"/>
                </a:lnTo>
              </a:path>
            </a:pathLst>
          </a:custGeom>
          <a:noFill/>
          <a:ln w="76200">
            <a:solidFill>
              <a:schemeClr val="tx1">
                <a:lumMod val="50000"/>
              </a:schemeClr>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Rectangle 14">
            <a:extLst>
              <a:ext uri="{FF2B5EF4-FFF2-40B4-BE49-F238E27FC236}">
                <a16:creationId xmlns:a16="http://schemas.microsoft.com/office/drawing/2014/main" id="{26A4D473-1B7F-4F81-A0B6-B53341AF5F49}"/>
              </a:ext>
            </a:extLst>
          </p:cNvPr>
          <p:cNvSpPr/>
          <p:nvPr/>
        </p:nvSpPr>
        <p:spPr bwMode="auto">
          <a:xfrm>
            <a:off x="9346094" y="2581890"/>
            <a:ext cx="1225120" cy="1623627"/>
          </a:xfrm>
          <a:prstGeom prst="rect">
            <a:avLst/>
          </a:prstGeom>
          <a:noFill/>
          <a:ln w="28575">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1DBD2819-2D6F-4278-A758-44B6B87C7EF0}"/>
              </a:ext>
            </a:extLst>
          </p:cNvPr>
          <p:cNvGrpSpPr/>
          <p:nvPr/>
        </p:nvGrpSpPr>
        <p:grpSpPr>
          <a:xfrm>
            <a:off x="8990291" y="6061443"/>
            <a:ext cx="2047182" cy="635332"/>
            <a:chOff x="9170565" y="6182491"/>
            <a:chExt cx="2088232" cy="648072"/>
          </a:xfrm>
        </p:grpSpPr>
        <p:sp>
          <p:nvSpPr>
            <p:cNvPr id="16" name="Flowchart: Terminator 15">
              <a:extLst>
                <a:ext uri="{FF2B5EF4-FFF2-40B4-BE49-F238E27FC236}">
                  <a16:creationId xmlns:a16="http://schemas.microsoft.com/office/drawing/2014/main" id="{11CC6E49-17E4-4C99-B24B-7FADD4D56838}"/>
                </a:ext>
              </a:extLst>
            </p:cNvPr>
            <p:cNvSpPr/>
            <p:nvPr/>
          </p:nvSpPr>
          <p:spPr bwMode="auto">
            <a:xfrm>
              <a:off x="9170565" y="6182491"/>
              <a:ext cx="2088232" cy="648072"/>
            </a:xfrm>
            <a:prstGeom prst="flowChartTerminator">
              <a:avLst/>
            </a:prstGeom>
            <a:solidFill>
              <a:srgbClr val="FFFFFF"/>
            </a:solidFill>
            <a:ln w="381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919AB117-23A1-4A48-808E-0B6FCA54D73A}"/>
                </a:ext>
              </a:extLst>
            </p:cNvPr>
            <p:cNvSpPr/>
            <p:nvPr/>
          </p:nvSpPr>
          <p:spPr bwMode="auto">
            <a:xfrm>
              <a:off x="9386589" y="6254499"/>
              <a:ext cx="504056" cy="504056"/>
            </a:xfrm>
            <a:prstGeom prst="ellipse">
              <a:avLst/>
            </a:prstGeom>
            <a:solidFill>
              <a:srgbClr val="FFFFFF"/>
            </a:solidFill>
            <a:ln w="381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E0FFF56A-AC11-42A0-B83B-85B637CF34F0}"/>
              </a:ext>
            </a:extLst>
          </p:cNvPr>
          <p:cNvGrpSpPr/>
          <p:nvPr/>
        </p:nvGrpSpPr>
        <p:grpSpPr>
          <a:xfrm>
            <a:off x="8990291" y="6059321"/>
            <a:ext cx="2047182" cy="635332"/>
            <a:chOff x="9170565" y="6182490"/>
            <a:chExt cx="2088232" cy="648072"/>
          </a:xfrm>
        </p:grpSpPr>
        <p:sp>
          <p:nvSpPr>
            <p:cNvPr id="18" name="Flowchart: Terminator 17">
              <a:extLst>
                <a:ext uri="{FF2B5EF4-FFF2-40B4-BE49-F238E27FC236}">
                  <a16:creationId xmlns:a16="http://schemas.microsoft.com/office/drawing/2014/main" id="{39224562-C1D0-4781-86D2-038E50B4ED4C}"/>
                </a:ext>
              </a:extLst>
            </p:cNvPr>
            <p:cNvSpPr/>
            <p:nvPr/>
          </p:nvSpPr>
          <p:spPr bwMode="auto">
            <a:xfrm>
              <a:off x="9170565" y="6182490"/>
              <a:ext cx="2088232" cy="648072"/>
            </a:xfrm>
            <a:prstGeom prst="flowChartTerminator">
              <a:avLst/>
            </a:prstGeom>
            <a:solidFill>
              <a:schemeClr val="accent4"/>
            </a:solidFill>
            <a:ln w="381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a:extLst>
                <a:ext uri="{FF2B5EF4-FFF2-40B4-BE49-F238E27FC236}">
                  <a16:creationId xmlns:a16="http://schemas.microsoft.com/office/drawing/2014/main" id="{2AC67CCD-21AD-4079-AC91-252C688D3C25}"/>
                </a:ext>
              </a:extLst>
            </p:cNvPr>
            <p:cNvSpPr/>
            <p:nvPr/>
          </p:nvSpPr>
          <p:spPr bwMode="auto">
            <a:xfrm>
              <a:off x="10531160" y="6254498"/>
              <a:ext cx="504056" cy="504056"/>
            </a:xfrm>
            <a:prstGeom prst="ellipse">
              <a:avLst/>
            </a:prstGeom>
            <a:solidFill>
              <a:srgbClr val="FFFFFF"/>
            </a:solidFill>
            <a:ln w="381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0486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1500"/>
                                        <p:tgtEl>
                                          <p:spTgt spid="14"/>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mph" presetSubtype="2" fill="hold" nodeType="clickEffect">
                                  <p:stCondLst>
                                    <p:cond delay="0"/>
                                  </p:stCondLst>
                                  <p:childTnLst>
                                    <p:animClr clrSpc="rgb" dir="cw">
                                      <p:cBhvr>
                                        <p:cTn id="39" dur="10" fill="hold"/>
                                        <p:tgtEl>
                                          <p:spTgt spid="15"/>
                                        </p:tgtEl>
                                        <p:attrNameLst>
                                          <p:attrName>fillcolor</p:attrName>
                                        </p:attrNameLst>
                                      </p:cBhvr>
                                      <p:to>
                                        <a:srgbClr val="E6E6E6"/>
                                      </p:to>
                                    </p:animClr>
                                    <p:set>
                                      <p:cBhvr>
                                        <p:cTn id="40" dur="10" fill="hold"/>
                                        <p:tgtEl>
                                          <p:spTgt spid="15"/>
                                        </p:tgtEl>
                                        <p:attrNameLst>
                                          <p:attrName>fill.type</p:attrName>
                                        </p:attrNameLst>
                                      </p:cBhvr>
                                      <p:to>
                                        <p:strVal val="solid"/>
                                      </p:to>
                                    </p:set>
                                    <p:set>
                                      <p:cBhvr>
                                        <p:cTn id="41" dur="10" fill="hold"/>
                                        <p:tgtEl>
                                          <p:spTgt spid="15"/>
                                        </p:tgtEl>
                                        <p:attrNameLst>
                                          <p:attrName>fill.on</p:attrName>
                                        </p:attrNameLst>
                                      </p:cBhvr>
                                      <p:to>
                                        <p:strVal val="true"/>
                                      </p:to>
                                    </p:set>
                                  </p:childTnLst>
                                </p:cTn>
                              </p:par>
                              <p:par>
                                <p:cTn id="42" presetID="10" presetClass="exit" presetSubtype="0" fill="hold"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fade">
                                      <p:cBhvr>
                                        <p:cTn id="49" dur="500"/>
                                        <p:tgtEl>
                                          <p:spTgt spid="3">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fade">
                                      <p:cBhvr>
                                        <p:cTn id="54" dur="500"/>
                                        <p:tgtEl>
                                          <p:spTgt spid="3">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animEffect transition="in" filter="fade">
                                      <p:cBhvr>
                                        <p:cTn id="6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2" grpId="0" animBg="1"/>
      <p:bldP spid="13"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31B2-1557-4166-BD19-C3B51FE2C9AA}"/>
              </a:ext>
            </a:extLst>
          </p:cNvPr>
          <p:cNvSpPr>
            <a:spLocks noGrp="1"/>
          </p:cNvSpPr>
          <p:nvPr>
            <p:ph type="title"/>
          </p:nvPr>
        </p:nvSpPr>
        <p:spPr/>
        <p:txBody>
          <a:bodyPr/>
          <a:lstStyle/>
          <a:p>
            <a:r>
              <a:rPr lang="en-GB"/>
              <a:t>Awesome!  What could go wrong?</a:t>
            </a:r>
          </a:p>
        </p:txBody>
      </p:sp>
      <p:sp>
        <p:nvSpPr>
          <p:cNvPr id="4" name="Content Placeholder 3">
            <a:extLst>
              <a:ext uri="{FF2B5EF4-FFF2-40B4-BE49-F238E27FC236}">
                <a16:creationId xmlns:a16="http://schemas.microsoft.com/office/drawing/2014/main" id="{6B3F281A-D421-45B2-8BEC-64ED392259A7}"/>
              </a:ext>
            </a:extLst>
          </p:cNvPr>
          <p:cNvSpPr>
            <a:spLocks noGrp="1"/>
          </p:cNvSpPr>
          <p:nvPr>
            <p:ph idx="1"/>
          </p:nvPr>
        </p:nvSpPr>
        <p:spPr>
          <a:xfrm>
            <a:off x="309589" y="1189494"/>
            <a:ext cx="9527812" cy="5668020"/>
          </a:xfrm>
        </p:spPr>
        <p:txBody>
          <a:bodyPr/>
          <a:lstStyle/>
          <a:p>
            <a:pPr>
              <a:lnSpc>
                <a:spcPct val="150000"/>
              </a:lnSpc>
            </a:pPr>
            <a:r>
              <a:rPr lang="en-GB" sz="2700"/>
              <a:t>Features to be revealed at big event</a:t>
            </a:r>
          </a:p>
          <a:p>
            <a:pPr>
              <a:lnSpc>
                <a:spcPct val="150000"/>
              </a:lnSpc>
            </a:pPr>
            <a:r>
              <a:rPr lang="en-GB" sz="2700"/>
              <a:t>We turned features on globally just before the keynote...</a:t>
            </a:r>
          </a:p>
          <a:p>
            <a:pPr>
              <a:lnSpc>
                <a:spcPct val="150000"/>
              </a:lnSpc>
            </a:pPr>
            <a:r>
              <a:rPr lang="en-GB" sz="2700"/>
              <a:t>It didn’t go well.</a:t>
            </a:r>
          </a:p>
          <a:p>
            <a:pPr>
              <a:lnSpc>
                <a:spcPct val="150000"/>
              </a:lnSpc>
            </a:pPr>
            <a:endParaRPr lang="en-GB" sz="2700"/>
          </a:p>
        </p:txBody>
      </p:sp>
      <p:pic>
        <p:nvPicPr>
          <p:cNvPr id="5" name="Picture 4" descr="image">
            <a:hlinkClick r:id="rId3"/>
            <a:extLst>
              <a:ext uri="{FF2B5EF4-FFF2-40B4-BE49-F238E27FC236}">
                <a16:creationId xmlns:a16="http://schemas.microsoft.com/office/drawing/2014/main" id="{C795A8C0-7354-45BF-8F3C-0D9DAECCDB33}"/>
              </a:ext>
            </a:extLst>
          </p:cNvPr>
          <p:cNvPicPr/>
          <p:nvPr/>
        </p:nvPicPr>
        <p:blipFill rotWithShape="1">
          <a:blip r:embed="rId4">
            <a:extLst>
              <a:ext uri="{28A0092B-C50C-407E-A947-70E740481C1C}">
                <a14:useLocalDpi xmlns:a14="http://schemas.microsoft.com/office/drawing/2010/main" val="0"/>
              </a:ext>
            </a:extLst>
          </a:blip>
          <a:srcRect r="1468" b="2177"/>
          <a:stretch/>
        </p:blipFill>
        <p:spPr bwMode="auto">
          <a:xfrm>
            <a:off x="3920823" y="3076038"/>
            <a:ext cx="8037960" cy="3504702"/>
          </a:xfrm>
          <a:prstGeom prst="rect">
            <a:avLst/>
          </a:prstGeom>
          <a:noFill/>
          <a:ln>
            <a:noFill/>
          </a:ln>
        </p:spPr>
      </p:pic>
    </p:spTree>
    <p:extLst>
      <p:ext uri="{BB962C8B-B14F-4D97-AF65-F5344CB8AC3E}">
        <p14:creationId xmlns:p14="http://schemas.microsoft.com/office/powerpoint/2010/main" val="325969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AD20-81D7-4CCD-BE1F-3599220D3200}"/>
              </a:ext>
            </a:extLst>
          </p:cNvPr>
          <p:cNvSpPr>
            <a:spLocks noGrp="1"/>
          </p:cNvSpPr>
          <p:nvPr>
            <p:ph type="title"/>
          </p:nvPr>
        </p:nvSpPr>
        <p:spPr/>
        <p:txBody>
          <a:bodyPr>
            <a:normAutofit fontScale="90000"/>
          </a:bodyPr>
          <a:lstStyle/>
          <a:p>
            <a:pPr>
              <a:lnSpc>
                <a:spcPct val="100000"/>
              </a:lnSpc>
            </a:pPr>
            <a:r>
              <a:rPr lang="en-GB" sz="6000">
                <a:latin typeface="Segoe UI Semibold" panose="020B0702040204020203" pitchFamily="34" charset="0"/>
                <a:cs typeface="Segoe UI Semibold" panose="020B0702040204020203" pitchFamily="34" charset="0"/>
              </a:rPr>
              <a:t>Everyone</a:t>
            </a:r>
            <a:br>
              <a:rPr lang="en-GB" sz="6000"/>
            </a:br>
            <a:r>
              <a:rPr lang="en-GB" sz="4000"/>
              <a:t>tests in production</a:t>
            </a:r>
            <a:endParaRPr lang="en-US" sz="6000"/>
          </a:p>
        </p:txBody>
      </p:sp>
    </p:spTree>
    <p:extLst>
      <p:ext uri="{BB962C8B-B14F-4D97-AF65-F5344CB8AC3E}">
        <p14:creationId xmlns:p14="http://schemas.microsoft.com/office/powerpoint/2010/main" val="423615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8268-66B8-4BAE-A8E8-1209C66C1C8C}"/>
              </a:ext>
            </a:extLst>
          </p:cNvPr>
          <p:cNvSpPr>
            <a:spLocks noGrp="1"/>
          </p:cNvSpPr>
          <p:nvPr>
            <p:ph type="title"/>
          </p:nvPr>
        </p:nvSpPr>
        <p:spPr>
          <a:xfrm>
            <a:off x="517792" y="1399998"/>
            <a:ext cx="4566440" cy="4541307"/>
          </a:xfrm>
        </p:spPr>
        <p:txBody>
          <a:bodyPr/>
          <a:lstStyle/>
          <a:p>
            <a:pPr lvl="0"/>
            <a:r>
              <a:rPr lang="en-US"/>
              <a:t>Your aim won’t be perfect.</a:t>
            </a:r>
            <a:br>
              <a:rPr lang="en-US"/>
            </a:br>
            <a:br>
              <a:rPr lang="en-US"/>
            </a:br>
            <a:r>
              <a:rPr lang="en-US"/>
              <a:t>Control the blast radius. </a:t>
            </a:r>
          </a:p>
        </p:txBody>
      </p:sp>
      <p:grpSp>
        <p:nvGrpSpPr>
          <p:cNvPr id="229" name="Group 228">
            <a:extLst>
              <a:ext uri="{FF2B5EF4-FFF2-40B4-BE49-F238E27FC236}">
                <a16:creationId xmlns:a16="http://schemas.microsoft.com/office/drawing/2014/main" id="{061AF93E-F981-442A-8E7F-3AA304935EAF}"/>
              </a:ext>
            </a:extLst>
          </p:cNvPr>
          <p:cNvGrpSpPr/>
          <p:nvPr/>
        </p:nvGrpSpPr>
        <p:grpSpPr>
          <a:xfrm>
            <a:off x="5084232" y="245144"/>
            <a:ext cx="8104947" cy="8104947"/>
            <a:chOff x="5424782" y="-740192"/>
            <a:chExt cx="8267468" cy="8267468"/>
          </a:xfrm>
        </p:grpSpPr>
        <p:sp>
          <p:nvSpPr>
            <p:cNvPr id="228" name="Oval 227">
              <a:extLst>
                <a:ext uri="{FF2B5EF4-FFF2-40B4-BE49-F238E27FC236}">
                  <a16:creationId xmlns:a16="http://schemas.microsoft.com/office/drawing/2014/main" id="{8F4D7864-121F-46A7-B729-05AA87B7524A}"/>
                </a:ext>
              </a:extLst>
            </p:cNvPr>
            <p:cNvSpPr/>
            <p:nvPr/>
          </p:nvSpPr>
          <p:spPr bwMode="auto">
            <a:xfrm>
              <a:off x="5424782" y="-740192"/>
              <a:ext cx="8267468" cy="8267468"/>
            </a:xfrm>
            <a:prstGeom prst="ellipse">
              <a:avLst/>
            </a:prstGeom>
            <a:solidFill>
              <a:schemeClr val="accent4">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FADF50A3-C1EA-4652-9D5D-3D1954F9E525}"/>
                </a:ext>
              </a:extLst>
            </p:cNvPr>
            <p:cNvSpPr/>
            <p:nvPr/>
          </p:nvSpPr>
          <p:spPr bwMode="auto">
            <a:xfrm>
              <a:off x="6733177" y="568203"/>
              <a:ext cx="5650678" cy="5650678"/>
            </a:xfrm>
            <a:prstGeom prst="ellipse">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9F25928F-D301-435D-9C89-B0ACA7CE5DC5}"/>
                </a:ext>
              </a:extLst>
            </p:cNvPr>
            <p:cNvSpPr/>
            <p:nvPr/>
          </p:nvSpPr>
          <p:spPr bwMode="auto">
            <a:xfrm>
              <a:off x="7881870" y="1716896"/>
              <a:ext cx="3353293" cy="3353293"/>
            </a:xfrm>
            <a:prstGeom prst="ellipse">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F768BE80-AC57-4C36-8846-68028156D06C}"/>
                </a:ext>
              </a:extLst>
            </p:cNvPr>
            <p:cNvSpPr/>
            <p:nvPr/>
          </p:nvSpPr>
          <p:spPr bwMode="auto">
            <a:xfrm>
              <a:off x="8827196" y="2662222"/>
              <a:ext cx="1462640" cy="1462640"/>
            </a:xfrm>
            <a:prstGeom prst="ellipse">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1176"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1</a:t>
              </a:r>
              <a:endParaRPr kumimoji="0" lang="en-US" sz="117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95A63CA7-9673-4141-9C76-7B90E19BB8C8}"/>
                </a:ext>
              </a:extLst>
            </p:cNvPr>
            <p:cNvSpPr/>
            <p:nvPr/>
          </p:nvSpPr>
          <p:spPr bwMode="auto">
            <a:xfrm>
              <a:off x="9303197" y="3138223"/>
              <a:ext cx="510639" cy="510639"/>
            </a:xfrm>
            <a:prstGeom prst="ellipse">
              <a:avLst/>
            </a:prstGeom>
            <a:solidFill>
              <a:srgbClr val="D83B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0</a:t>
              </a:r>
              <a:endParaRPr kumimoji="0" 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0" name="TextBox 229">
            <a:extLst>
              <a:ext uri="{FF2B5EF4-FFF2-40B4-BE49-F238E27FC236}">
                <a16:creationId xmlns:a16="http://schemas.microsoft.com/office/drawing/2014/main" id="{34769401-55B7-4787-87D5-9D783EF8FD94}"/>
              </a:ext>
            </a:extLst>
          </p:cNvPr>
          <p:cNvSpPr txBox="1"/>
          <p:nvPr/>
        </p:nvSpPr>
        <p:spPr>
          <a:xfrm>
            <a:off x="8886405" y="2887736"/>
            <a:ext cx="500601" cy="452590"/>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GB" sz="1176"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2</a:t>
            </a:r>
            <a:endParaRPr kumimoji="0" lang="en-US" sz="1176"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31" name="TextBox 230">
            <a:extLst>
              <a:ext uri="{FF2B5EF4-FFF2-40B4-BE49-F238E27FC236}">
                <a16:creationId xmlns:a16="http://schemas.microsoft.com/office/drawing/2014/main" id="{2934A33C-4189-4440-90EB-C11ACA7551EF}"/>
              </a:ext>
            </a:extLst>
          </p:cNvPr>
          <p:cNvSpPr txBox="1"/>
          <p:nvPr/>
        </p:nvSpPr>
        <p:spPr>
          <a:xfrm>
            <a:off x="8886405" y="1638285"/>
            <a:ext cx="500601" cy="452590"/>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GB" sz="1176"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3</a:t>
            </a:r>
            <a:endParaRPr kumimoji="0" lang="en-US" sz="1176"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32" name="TextBox 231">
            <a:extLst>
              <a:ext uri="{FF2B5EF4-FFF2-40B4-BE49-F238E27FC236}">
                <a16:creationId xmlns:a16="http://schemas.microsoft.com/office/drawing/2014/main" id="{05C32FE2-499B-4E64-88F5-913736A4381A}"/>
              </a:ext>
            </a:extLst>
          </p:cNvPr>
          <p:cNvSpPr txBox="1"/>
          <p:nvPr/>
        </p:nvSpPr>
        <p:spPr>
          <a:xfrm>
            <a:off x="8886404" y="371916"/>
            <a:ext cx="500601" cy="452590"/>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GB" sz="1176"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4</a:t>
            </a:r>
            <a:endParaRPr kumimoji="0" lang="en-US" sz="1176"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85892296"/>
      </p:ext>
    </p:extLst>
  </p:cSld>
  <p:clrMapOvr>
    <a:masterClrMapping/>
  </p:clrMapOvr>
  <p:transition>
    <p:fade/>
  </p:transition>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F9A1032DAA54459259B4367C4EE00C" ma:contentTypeVersion="12" ma:contentTypeDescription="Create a new document." ma:contentTypeScope="" ma:versionID="25ca6fc5315eb80bf8fd0109da885841">
  <xsd:schema xmlns:xsd="http://www.w3.org/2001/XMLSchema" xmlns:xs="http://www.w3.org/2001/XMLSchema" xmlns:p="http://schemas.microsoft.com/office/2006/metadata/properties" xmlns:ns3="37c4deb6-848e-4f2f-a117-1b2fb6c0d7ec" xmlns:ns4="0174cda6-4d65-476a-8e7e-9d86f4f18185" targetNamespace="http://schemas.microsoft.com/office/2006/metadata/properties" ma:root="true" ma:fieldsID="1afa2f5176e16a9e252e25f6fb354797" ns3:_="" ns4:_="">
    <xsd:import namespace="37c4deb6-848e-4f2f-a117-1b2fb6c0d7ec"/>
    <xsd:import namespace="0174cda6-4d65-476a-8e7e-9d86f4f1818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c4deb6-848e-4f2f-a117-1b2fb6c0d7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174cda6-4d65-476a-8e7e-9d86f4f181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A27BAB-B762-4512-859F-B510865D79BA}">
  <ds:schemaRefs>
    <ds:schemaRef ds:uri="http://schemas.microsoft.com/sharepoint/v3/contenttype/forms"/>
  </ds:schemaRefs>
</ds:datastoreItem>
</file>

<file path=customXml/itemProps2.xml><?xml version="1.0" encoding="utf-8"?>
<ds:datastoreItem xmlns:ds="http://schemas.openxmlformats.org/officeDocument/2006/customXml" ds:itemID="{4DF1C0A5-723B-4F60-8374-1DDC55170C7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C23FA88-F899-493A-BC9B-9C6BC835FF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c4deb6-848e-4f2f-a117-1b2fb6c0d7ec"/>
    <ds:schemaRef ds:uri="0174cda6-4d65-476a-8e7e-9d86f4f181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TotalTime>
  <Words>5569</Words>
  <Application>Microsoft Office PowerPoint</Application>
  <PresentationFormat>Widescreen</PresentationFormat>
  <Paragraphs>592</Paragraphs>
  <Slides>43</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Rockwell Extra Bold</vt:lpstr>
      <vt:lpstr>Segoe UI</vt:lpstr>
      <vt:lpstr>Segoe UI Light</vt:lpstr>
      <vt:lpstr>Segoe UI Semibold</vt:lpstr>
      <vt:lpstr>Segoe UI Semilight</vt:lpstr>
      <vt:lpstr>Wingdings</vt:lpstr>
      <vt:lpstr>Azure PPT Template - 2018</vt:lpstr>
      <vt:lpstr>Ease Application Deployment with Azure DevOps</vt:lpstr>
      <vt:lpstr>107,000  Engineers in Microsoft working with Azure DevOps</vt:lpstr>
      <vt:lpstr>Shipping  is a Feature</vt:lpstr>
      <vt:lpstr>Our Definition of Done</vt:lpstr>
      <vt:lpstr>Release Flow</vt:lpstr>
      <vt:lpstr>Feature Flags</vt:lpstr>
      <vt:lpstr>Awesome!  What could go wrong?</vt:lpstr>
      <vt:lpstr>Everyone tests in production</vt:lpstr>
      <vt:lpstr>Your aim won’t be perfect.  Control the blast radius. </vt:lpstr>
      <vt:lpstr>Tracking Deployments to Production (5 Rings)</vt:lpstr>
      <vt:lpstr>Measure Impact not Activity</vt:lpstr>
      <vt:lpstr>A journey of a thousand miles begins with a single sprint</vt:lpstr>
      <vt:lpstr>Azure DevOps</vt:lpstr>
      <vt:lpstr>What is DevOps?</vt:lpstr>
      <vt:lpstr>High Performance DevOps Companies Achieve…</vt:lpstr>
      <vt:lpstr>How Microsoft can help</vt:lpstr>
      <vt:lpstr>What technologies do I need to support DevOps?</vt:lpstr>
      <vt:lpstr>Introducing Azure DevOps</vt:lpstr>
      <vt:lpstr>Azure Pipelines</vt:lpstr>
      <vt:lpstr>PowerPoint Presentation</vt:lpstr>
      <vt:lpstr>Microsoft       Open Source</vt:lpstr>
      <vt:lpstr>Azure Pipelines</vt:lpstr>
      <vt:lpstr>Integrated with GitHub</vt:lpstr>
      <vt:lpstr>Azure DevOps</vt:lpstr>
      <vt:lpstr>Azure Boards</vt:lpstr>
      <vt:lpstr>Azure Repos</vt:lpstr>
      <vt:lpstr>Azure Test Plans</vt:lpstr>
      <vt:lpstr>Azure Artifacts</vt:lpstr>
      <vt:lpstr>Azure DevOps</vt:lpstr>
      <vt:lpstr>Broadening the Azure Ecosystem</vt:lpstr>
      <vt:lpstr>Self-Service Dev/Test Environments</vt:lpstr>
      <vt:lpstr>Infrastructure and Configuration as Code</vt:lpstr>
      <vt:lpstr>Continuous Security</vt:lpstr>
      <vt:lpstr>Smarter Insights, Faster</vt:lpstr>
      <vt:lpstr>Azure DevOps: Choose the tools and clouds you love</vt:lpstr>
      <vt:lpstr>Azure DevOps supports small teams to largest enterprises</vt:lpstr>
      <vt:lpstr>PowerPoint Presentation</vt:lpstr>
      <vt:lpstr>Changes for existing VSTS / TFS customers</vt:lpstr>
      <vt:lpstr>Migrating from TFS to Azure DevOps</vt:lpstr>
      <vt:lpstr>Azure DevOps</vt:lpstr>
      <vt:lpstr>Azure DevOps Services Pricing</vt:lpstr>
      <vt:lpstr>PowerPoint Presentation</vt:lpstr>
      <vt:lpstr>Azure DevOps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Best Practices</dc:title>
  <dc:creator>Dara Oladapo</dc:creator>
  <cp:lastModifiedBy>Dara Oladapo</cp:lastModifiedBy>
  <cp:revision>1</cp:revision>
  <dcterms:created xsi:type="dcterms:W3CDTF">2019-11-18T12:17:57Z</dcterms:created>
  <dcterms:modified xsi:type="dcterms:W3CDTF">2020-04-25T12:33:26Z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v-daolad@microsoft.com</vt:lpwstr>
  </property>
  <property fmtid="{D5CDD505-2E9C-101B-9397-08002B2CF9AE}" pid="5" name="MSIP_Label_f42aa342-8706-4288-bd11-ebb85995028c_SetDate">
    <vt:lpwstr>2019-11-22T08:20:06.7392627Z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41302da0-3a3c-4688-9e1e-2d0d5506c4c2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